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20" r:id="rId2"/>
    <p:sldId id="333" r:id="rId3"/>
    <p:sldId id="321" r:id="rId4"/>
    <p:sldId id="322" r:id="rId5"/>
    <p:sldId id="323" r:id="rId6"/>
    <p:sldId id="324" r:id="rId7"/>
    <p:sldId id="325" r:id="rId8"/>
    <p:sldId id="334" r:id="rId9"/>
    <p:sldId id="326" r:id="rId10"/>
    <p:sldId id="327" r:id="rId11"/>
    <p:sldId id="335" r:id="rId12"/>
    <p:sldId id="263" r:id="rId13"/>
    <p:sldId id="328" r:id="rId14"/>
    <p:sldId id="336" r:id="rId15"/>
    <p:sldId id="332" r:id="rId16"/>
    <p:sldId id="337" r:id="rId17"/>
    <p:sldId id="338" r:id="rId18"/>
    <p:sldId id="339" r:id="rId19"/>
    <p:sldId id="340" r:id="rId20"/>
    <p:sldId id="341" r:id="rId21"/>
    <p:sldId id="342" r:id="rId22"/>
    <p:sldId id="343" r:id="rId23"/>
    <p:sldId id="344" r:id="rId24"/>
    <p:sldId id="345" r:id="rId25"/>
    <p:sldId id="346" r:id="rId26"/>
    <p:sldId id="347" r:id="rId27"/>
    <p:sldId id="348" r:id="rId28"/>
    <p:sldId id="349" r:id="rId29"/>
    <p:sldId id="350" r:id="rId30"/>
    <p:sldId id="351" r:id="rId31"/>
    <p:sldId id="352" r:id="rId32"/>
    <p:sldId id="353" r:id="rId33"/>
    <p:sldId id="354" r:id="rId34"/>
    <p:sldId id="355" r:id="rId35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00"/>
    <a:srgbClr val="F80000"/>
    <a:srgbClr val="FFCC00"/>
    <a:srgbClr val="FF9900"/>
    <a:srgbClr val="FF99FF"/>
    <a:srgbClr val="FFFF00"/>
    <a:srgbClr val="008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3581" autoAdjust="0"/>
  </p:normalViewPr>
  <p:slideViewPr>
    <p:cSldViewPr>
      <p:cViewPr>
        <p:scale>
          <a:sx n="66" d="100"/>
          <a:sy n="66" d="100"/>
        </p:scale>
        <p:origin x="-78" y="14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4002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18" Type="http://schemas.openxmlformats.org/officeDocument/2006/relationships/slide" Target="../slides/slid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6.jpe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jpeg"/><Relationship Id="rId20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hyperlink" Target="L1%2006%20Resource%20PPT%20.ppt" TargetMode="Externa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4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8" name="Picture 14" descr="background"/>
          <p:cNvPicPr>
            <a:picLocks noChangeAspect="1" noChangeArrowheads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39" name="Picture 15" descr="resource">
            <a:hlinkClick r:id="rId15" action="ppaction://hlinkpres?slideindex=1&amp;slidetitle="/>
          </p:cNvPr>
          <p:cNvPicPr>
            <a:picLocks noChangeAspect="1" noChangeArrowheads="1"/>
          </p:cNvPicPr>
          <p:nvPr userDrawn="1"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457200" y="6216650"/>
            <a:ext cx="2057400" cy="415925"/>
          </a:xfrm>
          <a:prstGeom prst="rect">
            <a:avLst/>
          </a:prstGeom>
          <a:noFill/>
        </p:spPr>
      </p:pic>
      <p:pic>
        <p:nvPicPr>
          <p:cNvPr id="1040" name="Picture 16" descr="end">
            <a:hlinkClick r:id="" action="ppaction://hlinkshowjump?jump=lastslide"/>
          </p:cNvPr>
          <p:cNvPicPr>
            <a:picLocks noChangeAspect="1" noChangeArrowheads="1"/>
          </p:cNvPicPr>
          <p:nvPr userDrawn="1"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7924800" y="6091238"/>
            <a:ext cx="685800" cy="614362"/>
          </a:xfrm>
          <a:prstGeom prst="rect">
            <a:avLst/>
          </a:prstGeom>
          <a:noFill/>
        </p:spPr>
      </p:pic>
      <p:pic>
        <p:nvPicPr>
          <p:cNvPr id="1041" name="Picture 17" descr="home">
            <a:hlinkClick r:id="rId18" action="ppaction://hlinksldjump"/>
          </p:cNvPr>
          <p:cNvPicPr>
            <a:picLocks noChangeAspect="1" noChangeArrowheads="1"/>
          </p:cNvPicPr>
          <p:nvPr userDrawn="1"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4191000" y="6019800"/>
            <a:ext cx="711200" cy="673100"/>
          </a:xfrm>
          <a:prstGeom prst="rect">
            <a:avLst/>
          </a:prstGeom>
          <a:noFill/>
        </p:spPr>
      </p:pic>
      <p:pic>
        <p:nvPicPr>
          <p:cNvPr id="1042" name="Picture 18" descr="next">
            <a:hlinkClick r:id="" action="ppaction://hlinkshowjump?jump=nextslide"/>
          </p:cNvPr>
          <p:cNvPicPr>
            <a:picLocks noChangeAspect="1" noChangeArrowheads="1"/>
          </p:cNvPicPr>
          <p:nvPr userDrawn="1"/>
        </p:nvPicPr>
        <p:blipFill>
          <a:blip r:embed="rId20" cstate="print"/>
          <a:srcRect/>
          <a:stretch>
            <a:fillRect/>
          </a:stretch>
        </p:blipFill>
        <p:spPr bwMode="auto">
          <a:xfrm>
            <a:off x="4876800" y="6026150"/>
            <a:ext cx="762000" cy="666750"/>
          </a:xfrm>
          <a:prstGeom prst="rect">
            <a:avLst/>
          </a:prstGeom>
          <a:noFill/>
        </p:spPr>
      </p:pic>
      <p:pic>
        <p:nvPicPr>
          <p:cNvPr id="1043" name="Picture 19" descr="previous">
            <a:hlinkClick r:id="" action="ppaction://hlinkshowjump?jump=previousslide"/>
          </p:cNvPr>
          <p:cNvPicPr>
            <a:picLocks noChangeAspect="1" noChangeArrowheads="1"/>
          </p:cNvPicPr>
          <p:nvPr userDrawn="1"/>
        </p:nvPicPr>
        <p:blipFill>
          <a:blip r:embed="rId21" cstate="print"/>
          <a:srcRect/>
          <a:stretch>
            <a:fillRect/>
          </a:stretch>
        </p:blipFill>
        <p:spPr bwMode="auto">
          <a:xfrm>
            <a:off x="3429000" y="6067425"/>
            <a:ext cx="749300" cy="625475"/>
          </a:xfrm>
          <a:prstGeom prst="rect">
            <a:avLst/>
          </a:prstGeom>
          <a:noFill/>
        </p:spPr>
      </p:pic>
      <p:sp>
        <p:nvSpPr>
          <p:cNvPr id="1044" name="Text Box 20"/>
          <p:cNvSpPr txBox="1">
            <a:spLocks noChangeArrowheads="1"/>
          </p:cNvSpPr>
          <p:nvPr userDrawn="1"/>
        </p:nvSpPr>
        <p:spPr bwMode="auto">
          <a:xfrm>
            <a:off x="914400" y="457200"/>
            <a:ext cx="336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1">
                <a:solidFill>
                  <a:schemeClr val="accent2"/>
                </a:solidFill>
                <a:latin typeface="Times New Roman" pitchFamily="18" charset="0"/>
              </a:rPr>
              <a:t>6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audio" Target="../media/audio41.wav"/><Relationship Id="rId13" Type="http://schemas.openxmlformats.org/officeDocument/2006/relationships/audio" Target="../media/audio46.wav"/><Relationship Id="rId3" Type="http://schemas.openxmlformats.org/officeDocument/2006/relationships/audio" Target="../media/audio37.wav"/><Relationship Id="rId7" Type="http://schemas.openxmlformats.org/officeDocument/2006/relationships/audio" Target="../media/audio40.wav"/><Relationship Id="rId12" Type="http://schemas.openxmlformats.org/officeDocument/2006/relationships/audio" Target="../media/audio45.wav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2.xml"/><Relationship Id="rId6" Type="http://schemas.openxmlformats.org/officeDocument/2006/relationships/audio" Target="../media/audio39.wav"/><Relationship Id="rId11" Type="http://schemas.openxmlformats.org/officeDocument/2006/relationships/audio" Target="../media/audio44.wav"/><Relationship Id="rId5" Type="http://schemas.openxmlformats.org/officeDocument/2006/relationships/audio" Target="../media/audio38.wav"/><Relationship Id="rId10" Type="http://schemas.openxmlformats.org/officeDocument/2006/relationships/audio" Target="../media/audio43.wav"/><Relationship Id="rId4" Type="http://schemas.openxmlformats.org/officeDocument/2006/relationships/image" Target="../media/image8.jpeg"/><Relationship Id="rId9" Type="http://schemas.openxmlformats.org/officeDocument/2006/relationships/audio" Target="../media/audio42.wav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audio" Target="../media/audio51.wav"/><Relationship Id="rId13" Type="http://schemas.openxmlformats.org/officeDocument/2006/relationships/audio" Target="../media/audio56.wav"/><Relationship Id="rId3" Type="http://schemas.openxmlformats.org/officeDocument/2006/relationships/audio" Target="../media/audio47.wav"/><Relationship Id="rId7" Type="http://schemas.openxmlformats.org/officeDocument/2006/relationships/audio" Target="../media/audio50.wav"/><Relationship Id="rId12" Type="http://schemas.openxmlformats.org/officeDocument/2006/relationships/audio" Target="../media/audio55.wav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2.xml"/><Relationship Id="rId6" Type="http://schemas.openxmlformats.org/officeDocument/2006/relationships/audio" Target="../media/audio49.wav"/><Relationship Id="rId11" Type="http://schemas.openxmlformats.org/officeDocument/2006/relationships/audio" Target="../media/audio54.wav"/><Relationship Id="rId5" Type="http://schemas.openxmlformats.org/officeDocument/2006/relationships/audio" Target="../media/audio48.wav"/><Relationship Id="rId10" Type="http://schemas.openxmlformats.org/officeDocument/2006/relationships/audio" Target="../media/audio53.wav"/><Relationship Id="rId4" Type="http://schemas.openxmlformats.org/officeDocument/2006/relationships/image" Target="../media/image8.jpeg"/><Relationship Id="rId9" Type="http://schemas.openxmlformats.org/officeDocument/2006/relationships/audio" Target="../media/audio52.wav"/><Relationship Id="rId14" Type="http://schemas.openxmlformats.org/officeDocument/2006/relationships/audio" Target="../media/audio57.wav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google.fr/" TargetMode="Externa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audio" Target="../media/audio5.wav"/><Relationship Id="rId3" Type="http://schemas.openxmlformats.org/officeDocument/2006/relationships/audio" Target="../media/audio1.wav"/><Relationship Id="rId7" Type="http://schemas.openxmlformats.org/officeDocument/2006/relationships/audio" Target="../media/audio4.wav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Relationship Id="rId6" Type="http://schemas.openxmlformats.org/officeDocument/2006/relationships/audio" Target="../media/audio3.wav"/><Relationship Id="rId5" Type="http://schemas.openxmlformats.org/officeDocument/2006/relationships/audio" Target="../media/audio2.wav"/><Relationship Id="rId10" Type="http://schemas.openxmlformats.org/officeDocument/2006/relationships/audio" Target="../media/audio7.wav"/><Relationship Id="rId4" Type="http://schemas.openxmlformats.org/officeDocument/2006/relationships/image" Target="../media/image8.jpeg"/><Relationship Id="rId9" Type="http://schemas.openxmlformats.org/officeDocument/2006/relationships/audio" Target="../media/audio6.wav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audio" Target="../media/audio12.wav"/><Relationship Id="rId3" Type="http://schemas.openxmlformats.org/officeDocument/2006/relationships/audio" Target="../media/audio8.wav"/><Relationship Id="rId7" Type="http://schemas.openxmlformats.org/officeDocument/2006/relationships/audio" Target="../media/audio11.wav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2.xml"/><Relationship Id="rId6" Type="http://schemas.openxmlformats.org/officeDocument/2006/relationships/audio" Target="../media/audio10.wav"/><Relationship Id="rId5" Type="http://schemas.openxmlformats.org/officeDocument/2006/relationships/audio" Target="../media/audio9.wav"/><Relationship Id="rId10" Type="http://schemas.openxmlformats.org/officeDocument/2006/relationships/audio" Target="../media/audio14.wav"/><Relationship Id="rId4" Type="http://schemas.openxmlformats.org/officeDocument/2006/relationships/image" Target="../media/image8.jpeg"/><Relationship Id="rId9" Type="http://schemas.openxmlformats.org/officeDocument/2006/relationships/audio" Target="../media/audio13.wav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audio" Target="../media/audio19.wav"/><Relationship Id="rId3" Type="http://schemas.openxmlformats.org/officeDocument/2006/relationships/audio" Target="../media/audio15.wav"/><Relationship Id="rId7" Type="http://schemas.openxmlformats.org/officeDocument/2006/relationships/audio" Target="../media/audio18.wav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2.xml"/><Relationship Id="rId6" Type="http://schemas.openxmlformats.org/officeDocument/2006/relationships/audio" Target="../media/audio17.wav"/><Relationship Id="rId5" Type="http://schemas.openxmlformats.org/officeDocument/2006/relationships/audio" Target="../media/audio16.wav"/><Relationship Id="rId4" Type="http://schemas.openxmlformats.org/officeDocument/2006/relationships/image" Target="../media/image8.jpeg"/><Relationship Id="rId9" Type="http://schemas.openxmlformats.org/officeDocument/2006/relationships/audio" Target="../media/audio20.wav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21.wav"/><Relationship Id="rId7" Type="http://schemas.openxmlformats.org/officeDocument/2006/relationships/audio" Target="../media/audio24.wav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2.xml"/><Relationship Id="rId6" Type="http://schemas.openxmlformats.org/officeDocument/2006/relationships/audio" Target="../media/audio23.wav"/><Relationship Id="rId5" Type="http://schemas.openxmlformats.org/officeDocument/2006/relationships/audio" Target="../media/audio22.wav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25.wav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2.xml"/><Relationship Id="rId6" Type="http://schemas.openxmlformats.org/officeDocument/2006/relationships/audio" Target="../media/audio27.wav"/><Relationship Id="rId5" Type="http://schemas.openxmlformats.org/officeDocument/2006/relationships/audio" Target="../media/audio26.wav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audio" Target="../media/audio32.wav"/><Relationship Id="rId3" Type="http://schemas.openxmlformats.org/officeDocument/2006/relationships/audio" Target="../media/audio28.wav"/><Relationship Id="rId7" Type="http://schemas.openxmlformats.org/officeDocument/2006/relationships/audio" Target="../media/audio31.wav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2.xml"/><Relationship Id="rId6" Type="http://schemas.openxmlformats.org/officeDocument/2006/relationships/audio" Target="../media/audio30.wav"/><Relationship Id="rId5" Type="http://schemas.openxmlformats.org/officeDocument/2006/relationships/audio" Target="../media/audio29.wav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audio33.wav"/><Relationship Id="rId7" Type="http://schemas.openxmlformats.org/officeDocument/2006/relationships/audio" Target="../media/audio36.wav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2.xml"/><Relationship Id="rId6" Type="http://schemas.openxmlformats.org/officeDocument/2006/relationships/audio" Target="../media/audio35.wav"/><Relationship Id="rId5" Type="http://schemas.openxmlformats.org/officeDocument/2006/relationships/audio" Target="../media/audio34.wav"/><Relationship Id="rId4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54" name="Text Box 22"/>
          <p:cNvSpPr txBox="1">
            <a:spLocks noChangeArrowheads="1"/>
          </p:cNvSpPr>
          <p:nvPr/>
        </p:nvSpPr>
        <p:spPr bwMode="auto">
          <a:xfrm>
            <a:off x="1143000" y="1219200"/>
            <a:ext cx="6934200" cy="415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  <a:cs typeface="Arial" charset="0"/>
              </a:rPr>
              <a:t>Try to name each of the items on the following slides before you click through.  Then, click to see the names of each item.</a:t>
            </a:r>
          </a:p>
          <a:p>
            <a:endParaRPr lang="en-US" b="1" dirty="0" smtClean="0">
              <a:solidFill>
                <a:schemeClr val="bg1"/>
              </a:solidFill>
              <a:cs typeface="Arial" charset="0"/>
            </a:endParaRPr>
          </a:p>
          <a:p>
            <a:r>
              <a:rPr lang="en-US" b="1" dirty="0" smtClean="0">
                <a:solidFill>
                  <a:schemeClr val="bg1"/>
                </a:solidFill>
                <a:cs typeface="Arial" charset="0"/>
              </a:rPr>
              <a:t>Finally, listen to the sound file and practice your pronunciation.</a:t>
            </a:r>
          </a:p>
          <a:p>
            <a:endParaRPr lang="en-US" b="1" dirty="0" smtClean="0">
              <a:solidFill>
                <a:schemeClr val="bg1"/>
              </a:solidFill>
              <a:cs typeface="Arial" charset="0"/>
            </a:endParaRPr>
          </a:p>
          <a:p>
            <a:r>
              <a:rPr lang="en-US" b="1" dirty="0" smtClean="0">
                <a:solidFill>
                  <a:schemeClr val="bg1"/>
                </a:solidFill>
                <a:cs typeface="Arial" charset="0"/>
              </a:rPr>
              <a:t>Record yourself saying each item in the </a:t>
            </a:r>
            <a:r>
              <a:rPr lang="en-US" b="1" dirty="0" err="1" smtClean="0">
                <a:solidFill>
                  <a:schemeClr val="bg1"/>
                </a:solidFill>
                <a:cs typeface="Arial" charset="0"/>
              </a:rPr>
              <a:t>Sanako</a:t>
            </a:r>
            <a:r>
              <a:rPr lang="en-US" b="1" dirty="0" smtClean="0">
                <a:solidFill>
                  <a:schemeClr val="bg1"/>
                </a:solidFill>
                <a:cs typeface="Arial" charset="0"/>
              </a:rPr>
              <a:t> Audio Assistant.  </a:t>
            </a:r>
            <a:r>
              <a:rPr lang="en-US" b="1" dirty="0" smtClean="0">
                <a:solidFill>
                  <a:schemeClr val="bg1"/>
                </a:solidFill>
                <a:cs typeface="Arial" charset="0"/>
              </a:rPr>
              <a:t>Save the file from time to time, but DO NOT start a new file.  Record everything onto ONE file.</a:t>
            </a:r>
            <a:endParaRPr lang="en-US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10" name="Picture 10" descr="FR01-08"/>
          <p:cNvPicPr>
            <a:picLocks noGrp="1" noChangeAspect="1" noChangeArrowheads="1"/>
          </p:cNvPicPr>
          <p:nvPr>
            <p:ph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73225" y="558800"/>
            <a:ext cx="6883400" cy="3911600"/>
          </a:xfrm>
          <a:noFill/>
          <a:ln>
            <a:miter lim="800000"/>
            <a:headEnd/>
            <a:tailEnd/>
          </a:ln>
        </p:spPr>
      </p:pic>
      <p:sp>
        <p:nvSpPr>
          <p:cNvPr id="102412" name="Text Box 12"/>
          <p:cNvSpPr txBox="1">
            <a:spLocks noChangeArrowheads="1"/>
          </p:cNvSpPr>
          <p:nvPr/>
        </p:nvSpPr>
        <p:spPr bwMode="auto">
          <a:xfrm>
            <a:off x="1981200" y="4540250"/>
            <a:ext cx="29908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800" b="1">
                <a:solidFill>
                  <a:schemeClr val="bg1"/>
                </a:solidFill>
              </a:rPr>
              <a:t>Paul est </a:t>
            </a:r>
            <a:r>
              <a:rPr lang="en-US" sz="1800" b="1">
                <a:solidFill>
                  <a:schemeClr val="bg1"/>
                </a:solidFill>
                <a:cs typeface="Arial" charset="0"/>
              </a:rPr>
              <a:t>à</a:t>
            </a:r>
            <a:r>
              <a:rPr lang="en-US" sz="1800" b="1">
                <a:solidFill>
                  <a:schemeClr val="bg1"/>
                </a:solidFill>
              </a:rPr>
              <a:t> la boulangerie. </a:t>
            </a:r>
          </a:p>
        </p:txBody>
      </p:sp>
      <p:sp>
        <p:nvSpPr>
          <p:cNvPr id="102413" name="Text Box 13"/>
          <p:cNvSpPr txBox="1">
            <a:spLocks noChangeArrowheads="1"/>
          </p:cNvSpPr>
          <p:nvPr/>
        </p:nvSpPr>
        <p:spPr bwMode="auto">
          <a:xfrm>
            <a:off x="1981200" y="4933950"/>
            <a:ext cx="33337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800" b="1">
                <a:solidFill>
                  <a:schemeClr val="bg1"/>
                </a:solidFill>
              </a:rPr>
              <a:t>Il veut acheter une baguette. </a:t>
            </a:r>
          </a:p>
        </p:txBody>
      </p:sp>
      <p:sp>
        <p:nvSpPr>
          <p:cNvPr id="102414" name="Text Box 14"/>
          <p:cNvSpPr txBox="1">
            <a:spLocks noChangeArrowheads="1"/>
          </p:cNvSpPr>
          <p:nvPr/>
        </p:nvSpPr>
        <p:spPr bwMode="auto">
          <a:xfrm>
            <a:off x="1981200" y="5343525"/>
            <a:ext cx="30289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800" b="1">
                <a:solidFill>
                  <a:schemeClr val="bg1"/>
                </a:solidFill>
              </a:rPr>
              <a:t>Il n’y a plus de baguettes. </a:t>
            </a:r>
          </a:p>
        </p:txBody>
      </p:sp>
      <p:sp>
        <p:nvSpPr>
          <p:cNvPr id="102415" name="Text Box 15"/>
          <p:cNvSpPr txBox="1">
            <a:spLocks noChangeArrowheads="1"/>
          </p:cNvSpPr>
          <p:nvPr/>
        </p:nvSpPr>
        <p:spPr bwMode="auto">
          <a:xfrm>
            <a:off x="5715000" y="4524375"/>
            <a:ext cx="3048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800" b="1">
                <a:solidFill>
                  <a:schemeClr val="bg1"/>
                </a:solidFill>
              </a:rPr>
              <a:t>Il ne peut pas acheter de baguette. </a:t>
            </a:r>
          </a:p>
        </p:txBody>
      </p:sp>
      <p:sp>
        <p:nvSpPr>
          <p:cNvPr id="102416" name="Text Box 16"/>
          <p:cNvSpPr txBox="1">
            <a:spLocks noChangeArrowheads="1"/>
          </p:cNvSpPr>
          <p:nvPr/>
        </p:nvSpPr>
        <p:spPr bwMode="auto">
          <a:xfrm>
            <a:off x="5715000" y="5181600"/>
            <a:ext cx="3124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800" b="1">
                <a:solidFill>
                  <a:schemeClr val="bg1"/>
                </a:solidFill>
              </a:rPr>
              <a:t>Il ach</a:t>
            </a:r>
            <a:r>
              <a:rPr lang="en-US" sz="1800" b="1">
                <a:solidFill>
                  <a:schemeClr val="bg1"/>
                </a:solidFill>
                <a:cs typeface="Arial" charset="0"/>
              </a:rPr>
              <a:t>è</a:t>
            </a:r>
            <a:r>
              <a:rPr lang="en-US" sz="1800" b="1">
                <a:solidFill>
                  <a:schemeClr val="bg1"/>
                </a:solidFill>
              </a:rPr>
              <a:t>te un pain complet.</a:t>
            </a:r>
          </a:p>
        </p:txBody>
      </p:sp>
      <p:sp>
        <p:nvSpPr>
          <p:cNvPr id="102417" name="Text Box 17"/>
          <p:cNvSpPr txBox="1">
            <a:spLocks noChangeArrowheads="1"/>
          </p:cNvSpPr>
          <p:nvPr/>
        </p:nvSpPr>
        <p:spPr bwMode="auto">
          <a:xfrm>
            <a:off x="1765300" y="762000"/>
            <a:ext cx="1363663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sz="1000" b="1"/>
              <a:t>Je voudrais une baguette, s’il vous pla</a:t>
            </a:r>
            <a:r>
              <a:rPr lang="en-US" sz="1000" b="1">
                <a:cs typeface="Arial" charset="0"/>
              </a:rPr>
              <a:t>î</a:t>
            </a:r>
            <a:r>
              <a:rPr lang="en-US" sz="1000" b="1"/>
              <a:t>t.</a:t>
            </a:r>
          </a:p>
        </p:txBody>
      </p:sp>
      <p:sp>
        <p:nvSpPr>
          <p:cNvPr id="102418" name="Text Box 18"/>
          <p:cNvSpPr txBox="1">
            <a:spLocks noChangeArrowheads="1"/>
          </p:cNvSpPr>
          <p:nvPr/>
        </p:nvSpPr>
        <p:spPr bwMode="auto">
          <a:xfrm>
            <a:off x="3514725" y="1808163"/>
            <a:ext cx="14478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sz="1000" b="1"/>
              <a:t>Ah, je regrette, il n’y a plus de baguettes.</a:t>
            </a:r>
          </a:p>
        </p:txBody>
      </p:sp>
      <p:sp>
        <p:nvSpPr>
          <p:cNvPr id="102419" name="Text Box 19"/>
          <p:cNvSpPr txBox="1">
            <a:spLocks noChangeArrowheads="1"/>
          </p:cNvSpPr>
          <p:nvPr/>
        </p:nvSpPr>
        <p:spPr bwMode="auto">
          <a:xfrm>
            <a:off x="5424488" y="866775"/>
            <a:ext cx="1143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000" b="1"/>
              <a:t>Bon, alors un pain complet.</a:t>
            </a:r>
          </a:p>
        </p:txBody>
      </p:sp>
      <p:sp>
        <p:nvSpPr>
          <p:cNvPr id="102420" name="Text Box 20"/>
          <p:cNvSpPr txBox="1">
            <a:spLocks noChangeArrowheads="1"/>
          </p:cNvSpPr>
          <p:nvPr/>
        </p:nvSpPr>
        <p:spPr bwMode="auto">
          <a:xfrm>
            <a:off x="6981825" y="1987550"/>
            <a:ext cx="877888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000" b="1"/>
              <a:t>Et avec </a:t>
            </a:r>
            <a:r>
              <a:rPr lang="en-US" sz="1000" b="1">
                <a:cs typeface="Arial" charset="0"/>
              </a:rPr>
              <a:t>ç</a:t>
            </a:r>
            <a:r>
              <a:rPr lang="en-US" sz="1000" b="1"/>
              <a:t>a?</a:t>
            </a:r>
          </a:p>
        </p:txBody>
      </p:sp>
      <p:sp>
        <p:nvSpPr>
          <p:cNvPr id="102421" name="Text Box 21"/>
          <p:cNvSpPr txBox="1">
            <a:spLocks noChangeArrowheads="1"/>
          </p:cNvSpPr>
          <p:nvPr/>
        </p:nvSpPr>
        <p:spPr bwMode="auto">
          <a:xfrm>
            <a:off x="5643563" y="2706688"/>
            <a:ext cx="1211262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000" b="1"/>
              <a:t>C’est tout, merci.</a:t>
            </a:r>
          </a:p>
        </p:txBody>
      </p:sp>
      <p:pic>
        <p:nvPicPr>
          <p:cNvPr id="102429" name="Picture 29" descr="audio-small">
            <a:hlinkClick r:id="" action="ppaction://noaction">
              <a:snd r:embed="rId3" name="39.WAV"/>
            </a:hlinkClick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81175" y="4605338"/>
            <a:ext cx="228600" cy="215900"/>
          </a:xfrm>
          <a:prstGeom prst="rect">
            <a:avLst/>
          </a:prstGeom>
          <a:noFill/>
        </p:spPr>
      </p:pic>
      <p:pic>
        <p:nvPicPr>
          <p:cNvPr id="102430" name="Picture 30" descr="audio-small">
            <a:hlinkClick r:id="" action="ppaction://noaction">
              <a:snd r:embed="rId5" name="40.WAV"/>
            </a:hlinkClick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81175" y="5010150"/>
            <a:ext cx="228600" cy="215900"/>
          </a:xfrm>
          <a:prstGeom prst="rect">
            <a:avLst/>
          </a:prstGeom>
          <a:noFill/>
        </p:spPr>
      </p:pic>
      <p:pic>
        <p:nvPicPr>
          <p:cNvPr id="102431" name="Picture 31" descr="audio-small">
            <a:hlinkClick r:id="" action="ppaction://noaction">
              <a:snd r:embed="rId6" name="41.WAV"/>
            </a:hlinkClick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81175" y="5414963"/>
            <a:ext cx="228600" cy="215900"/>
          </a:xfrm>
          <a:prstGeom prst="rect">
            <a:avLst/>
          </a:prstGeom>
          <a:noFill/>
        </p:spPr>
      </p:pic>
      <p:pic>
        <p:nvPicPr>
          <p:cNvPr id="102432" name="Picture 32" descr="audio-small">
            <a:hlinkClick r:id="" action="ppaction://noaction">
              <a:snd r:embed="rId7" name="45.WAV"/>
            </a:hlinkClick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29263" y="4584700"/>
            <a:ext cx="228600" cy="215900"/>
          </a:xfrm>
          <a:prstGeom prst="rect">
            <a:avLst/>
          </a:prstGeom>
          <a:noFill/>
        </p:spPr>
      </p:pic>
      <p:pic>
        <p:nvPicPr>
          <p:cNvPr id="102433" name="Picture 33" descr="audio-small">
            <a:hlinkClick r:id="" action="ppaction://noaction">
              <a:snd r:embed="rId8" name="46.WAV"/>
            </a:hlinkClick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34025" y="5243513"/>
            <a:ext cx="228600" cy="215900"/>
          </a:xfrm>
          <a:prstGeom prst="rect">
            <a:avLst/>
          </a:prstGeom>
          <a:noFill/>
        </p:spPr>
      </p:pic>
      <p:pic>
        <p:nvPicPr>
          <p:cNvPr id="102424" name="Picture 24" descr="audio-small">
            <a:hlinkClick r:id="" action="ppaction://noaction">
              <a:snd r:embed="rId9" name="37.WAV"/>
            </a:hlinkClick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24200" y="903288"/>
            <a:ext cx="228600" cy="215900"/>
          </a:xfrm>
          <a:prstGeom prst="rect">
            <a:avLst/>
          </a:prstGeom>
          <a:noFill/>
        </p:spPr>
      </p:pic>
      <p:pic>
        <p:nvPicPr>
          <p:cNvPr id="102425" name="Picture 25" descr="audio-small">
            <a:hlinkClick r:id="" action="ppaction://noaction">
              <a:snd r:embed="rId10" name="38.WAV"/>
            </a:hlinkClick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19663" y="1885950"/>
            <a:ext cx="228600" cy="215900"/>
          </a:xfrm>
          <a:prstGeom prst="rect">
            <a:avLst/>
          </a:prstGeom>
          <a:noFill/>
        </p:spPr>
      </p:pic>
      <p:pic>
        <p:nvPicPr>
          <p:cNvPr id="102426" name="Picture 26" descr="audio-small">
            <a:hlinkClick r:id="" action="ppaction://noaction">
              <a:snd r:embed="rId11" name="42.WAV"/>
            </a:hlinkClick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77000" y="944563"/>
            <a:ext cx="228600" cy="215900"/>
          </a:xfrm>
          <a:prstGeom prst="rect">
            <a:avLst/>
          </a:prstGeom>
          <a:noFill/>
        </p:spPr>
      </p:pic>
      <p:pic>
        <p:nvPicPr>
          <p:cNvPr id="102427" name="Picture 27" descr="audio-small">
            <a:hlinkClick r:id="" action="ppaction://noaction">
              <a:snd r:embed="rId12" name="43.WAV"/>
            </a:hlinkClick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96225" y="2028825"/>
            <a:ext cx="228600" cy="215900"/>
          </a:xfrm>
          <a:prstGeom prst="rect">
            <a:avLst/>
          </a:prstGeom>
          <a:noFill/>
        </p:spPr>
      </p:pic>
      <p:pic>
        <p:nvPicPr>
          <p:cNvPr id="102428" name="Picture 28" descr="audio-small">
            <a:hlinkClick r:id="" action="ppaction://noaction">
              <a:snd r:embed="rId13" name="44.WAV"/>
            </a:hlinkClick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10375" y="2725738"/>
            <a:ext cx="228600" cy="2159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2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2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2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2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02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02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02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02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02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02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12" grpId="0"/>
      <p:bldP spid="102413" grpId="0"/>
      <p:bldP spid="102414" grpId="0"/>
      <p:bldP spid="102415" grpId="0"/>
      <p:bldP spid="102416" grpId="0"/>
      <p:bldP spid="102417" grpId="0"/>
      <p:bldP spid="102418" grpId="0"/>
      <p:bldP spid="102419" grpId="0"/>
      <p:bldP spid="102420" grpId="0"/>
      <p:bldP spid="10242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54" name="Text Box 22"/>
          <p:cNvSpPr txBox="1">
            <a:spLocks noChangeArrowheads="1"/>
          </p:cNvSpPr>
          <p:nvPr/>
        </p:nvSpPr>
        <p:spPr bwMode="auto">
          <a:xfrm>
            <a:off x="1143000" y="1219200"/>
            <a:ext cx="6934200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  <a:cs typeface="Arial" charset="0"/>
              </a:rPr>
              <a:t>Record yourself saying each of the following sentences and whether it is true or false.</a:t>
            </a:r>
          </a:p>
          <a:p>
            <a:endParaRPr lang="en-US" b="1" dirty="0" smtClean="0">
              <a:solidFill>
                <a:schemeClr val="bg1"/>
              </a:solidFill>
              <a:cs typeface="Arial" charset="0"/>
            </a:endParaRPr>
          </a:p>
          <a:p>
            <a:r>
              <a:rPr lang="en-US" b="1" dirty="0" smtClean="0">
                <a:solidFill>
                  <a:schemeClr val="bg1"/>
                </a:solidFill>
                <a:cs typeface="Arial" charset="0"/>
              </a:rPr>
              <a:t>If the sentence is fals</a:t>
            </a:r>
            <a:r>
              <a:rPr lang="en-US" b="1" dirty="0" smtClean="0">
                <a:solidFill>
                  <a:schemeClr val="bg1"/>
                </a:solidFill>
                <a:cs typeface="Arial" charset="0"/>
              </a:rPr>
              <a:t>e, correct and record the true statement before moving on.</a:t>
            </a:r>
            <a:endParaRPr lang="en-US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57" name="Rectangle 41"/>
          <p:cNvSpPr>
            <a:spLocks noChangeArrowheads="1"/>
          </p:cNvSpPr>
          <p:nvPr/>
        </p:nvSpPr>
        <p:spPr bwMode="auto">
          <a:xfrm>
            <a:off x="685800" y="1447800"/>
            <a:ext cx="6629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fr-FR" b="1">
                <a:solidFill>
                  <a:schemeClr val="bg1"/>
                </a:solidFill>
              </a:rPr>
              <a:t>1. On ach</a:t>
            </a:r>
            <a:r>
              <a:rPr lang="en-US" b="1">
                <a:solidFill>
                  <a:schemeClr val="bg1"/>
                </a:solidFill>
                <a:cs typeface="Arial" charset="0"/>
              </a:rPr>
              <a:t>è</a:t>
            </a:r>
            <a:r>
              <a:rPr lang="fr-FR" b="1">
                <a:solidFill>
                  <a:schemeClr val="bg1"/>
                </a:solidFill>
              </a:rPr>
              <a:t>te des crevettes </a:t>
            </a:r>
            <a:r>
              <a:rPr lang="en-US" b="1">
                <a:solidFill>
                  <a:schemeClr val="bg1"/>
                </a:solidFill>
                <a:cs typeface="Arial" charset="0"/>
              </a:rPr>
              <a:t>à</a:t>
            </a:r>
            <a:r>
              <a:rPr lang="fr-FR" b="1">
                <a:solidFill>
                  <a:schemeClr val="bg1"/>
                </a:solidFill>
              </a:rPr>
              <a:t> la boulangerie.</a:t>
            </a:r>
          </a:p>
        </p:txBody>
      </p:sp>
      <p:sp>
        <p:nvSpPr>
          <p:cNvPr id="9260" name="Rectangle 44"/>
          <p:cNvSpPr>
            <a:spLocks noChangeArrowheads="1"/>
          </p:cNvSpPr>
          <p:nvPr/>
        </p:nvSpPr>
        <p:spPr bwMode="auto">
          <a:xfrm>
            <a:off x="1038225" y="1862138"/>
            <a:ext cx="3352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fr-FR" b="1" dirty="0" smtClean="0">
                <a:solidFill>
                  <a:srgbClr val="FFCC00"/>
                </a:solidFill>
              </a:rPr>
              <a:t>Faux</a:t>
            </a:r>
            <a:endParaRPr lang="fr-FR" b="1" dirty="0">
              <a:solidFill>
                <a:srgbClr val="FFCC00"/>
              </a:solidFill>
            </a:endParaRPr>
          </a:p>
        </p:txBody>
      </p:sp>
      <p:sp>
        <p:nvSpPr>
          <p:cNvPr id="9262" name="Rectangle 46"/>
          <p:cNvSpPr>
            <a:spLocks noChangeArrowheads="1"/>
          </p:cNvSpPr>
          <p:nvPr/>
        </p:nvSpPr>
        <p:spPr bwMode="auto">
          <a:xfrm>
            <a:off x="1009650" y="3448050"/>
            <a:ext cx="3352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US" b="1" dirty="0" smtClean="0">
                <a:solidFill>
                  <a:srgbClr val="FFCC00"/>
                </a:solidFill>
              </a:rPr>
              <a:t>Faux</a:t>
            </a:r>
            <a:endParaRPr lang="fr-FR" b="1" dirty="0">
              <a:solidFill>
                <a:srgbClr val="FFCC00"/>
              </a:solidFill>
            </a:endParaRPr>
          </a:p>
        </p:txBody>
      </p:sp>
      <p:sp>
        <p:nvSpPr>
          <p:cNvPr id="9263" name="Rectangle 47"/>
          <p:cNvSpPr>
            <a:spLocks noChangeArrowheads="1"/>
          </p:cNvSpPr>
          <p:nvPr/>
        </p:nvSpPr>
        <p:spPr bwMode="auto">
          <a:xfrm>
            <a:off x="1828800" y="457200"/>
            <a:ext cx="3810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fr-FR" dirty="0" smtClean="0">
                <a:solidFill>
                  <a:srgbClr val="FFCC00"/>
                </a:solidFill>
              </a:rPr>
              <a:t>Vrai ou Faux ?</a:t>
            </a:r>
            <a:endParaRPr lang="en-US" b="1" dirty="0">
              <a:solidFill>
                <a:srgbClr val="FFCC00"/>
              </a:solidFill>
            </a:endParaRPr>
          </a:p>
        </p:txBody>
      </p:sp>
      <p:sp>
        <p:nvSpPr>
          <p:cNvPr id="9265" name="Rectangle 49"/>
          <p:cNvSpPr>
            <a:spLocks noChangeArrowheads="1"/>
          </p:cNvSpPr>
          <p:nvPr/>
        </p:nvSpPr>
        <p:spPr bwMode="auto">
          <a:xfrm>
            <a:off x="1009650" y="5062538"/>
            <a:ext cx="3352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US" b="1" dirty="0" err="1" smtClean="0">
                <a:solidFill>
                  <a:srgbClr val="FFCC00"/>
                </a:solidFill>
              </a:rPr>
              <a:t>Vrai</a:t>
            </a:r>
            <a:endParaRPr lang="fr-FR" b="1" dirty="0">
              <a:solidFill>
                <a:srgbClr val="FFCC00"/>
              </a:solidFill>
            </a:endParaRPr>
          </a:p>
        </p:txBody>
      </p:sp>
      <p:sp>
        <p:nvSpPr>
          <p:cNvPr id="9266" name="Rectangle 50"/>
          <p:cNvSpPr>
            <a:spLocks noChangeArrowheads="1"/>
          </p:cNvSpPr>
          <p:nvPr/>
        </p:nvSpPr>
        <p:spPr bwMode="auto">
          <a:xfrm>
            <a:off x="685800" y="2682875"/>
            <a:ext cx="66294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US" b="1">
                <a:solidFill>
                  <a:schemeClr val="bg1"/>
                </a:solidFill>
              </a:rPr>
              <a:t>2. Mme Hervé cherche du fromage. Elle va </a:t>
            </a:r>
          </a:p>
          <a:p>
            <a:r>
              <a:rPr lang="en-US" b="1">
                <a:solidFill>
                  <a:schemeClr val="bg1"/>
                </a:solidFill>
              </a:rPr>
              <a:t>    à l’épicerie.</a:t>
            </a:r>
          </a:p>
        </p:txBody>
      </p:sp>
      <p:sp>
        <p:nvSpPr>
          <p:cNvPr id="9267" name="Rectangle 51"/>
          <p:cNvSpPr>
            <a:spLocks noChangeArrowheads="1"/>
          </p:cNvSpPr>
          <p:nvPr/>
        </p:nvSpPr>
        <p:spPr bwMode="auto">
          <a:xfrm>
            <a:off x="685800" y="4254500"/>
            <a:ext cx="66294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fr-FR" b="1">
                <a:solidFill>
                  <a:schemeClr val="bg1"/>
                </a:solidFill>
              </a:rPr>
              <a:t>3. </a:t>
            </a:r>
            <a:r>
              <a:rPr lang="en-US" b="1">
                <a:solidFill>
                  <a:schemeClr val="bg1"/>
                </a:solidFill>
              </a:rPr>
              <a:t>À</a:t>
            </a:r>
            <a:r>
              <a:rPr lang="fr-FR" b="1">
                <a:solidFill>
                  <a:schemeClr val="bg1"/>
                </a:solidFill>
              </a:rPr>
              <a:t> la boucherie on ach</a:t>
            </a:r>
            <a:r>
              <a:rPr lang="en-US" b="1">
                <a:solidFill>
                  <a:schemeClr val="bg1"/>
                </a:solidFill>
              </a:rPr>
              <a:t>è</a:t>
            </a:r>
            <a:r>
              <a:rPr lang="fr-FR" b="1">
                <a:solidFill>
                  <a:schemeClr val="bg1"/>
                </a:solidFill>
              </a:rPr>
              <a:t>te du porc, de </a:t>
            </a:r>
          </a:p>
          <a:p>
            <a:r>
              <a:rPr lang="fr-FR" b="1">
                <a:solidFill>
                  <a:schemeClr val="bg1"/>
                </a:solidFill>
              </a:rPr>
              <a:t>    l’agneau et du poulet.</a:t>
            </a:r>
            <a:endParaRPr lang="en-US" b="1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2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2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2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26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2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26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2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26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2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26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26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9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2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2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2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26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2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26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2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26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2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26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26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9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2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2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2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26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26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26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26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26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26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26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26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57" grpId="0"/>
      <p:bldP spid="9260" grpId="0"/>
      <p:bldP spid="9262" grpId="0"/>
      <p:bldP spid="9265" grpId="0"/>
      <p:bldP spid="9266" grpId="0"/>
      <p:bldP spid="926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3" name="Rectangle 5"/>
          <p:cNvSpPr>
            <a:spLocks noChangeArrowheads="1"/>
          </p:cNvSpPr>
          <p:nvPr/>
        </p:nvSpPr>
        <p:spPr bwMode="auto">
          <a:xfrm>
            <a:off x="685800" y="1676400"/>
            <a:ext cx="807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US" b="1">
                <a:solidFill>
                  <a:schemeClr val="bg1"/>
                </a:solidFill>
              </a:rPr>
              <a:t>4. Nous faisons les courses au café.</a:t>
            </a:r>
          </a:p>
        </p:txBody>
      </p:sp>
      <p:sp>
        <p:nvSpPr>
          <p:cNvPr id="104454" name="Rectangle 6"/>
          <p:cNvSpPr>
            <a:spLocks noChangeArrowheads="1"/>
          </p:cNvSpPr>
          <p:nvPr/>
        </p:nvSpPr>
        <p:spPr bwMode="auto">
          <a:xfrm>
            <a:off x="1052513" y="2119313"/>
            <a:ext cx="3352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US" b="1" dirty="0" smtClean="0">
                <a:solidFill>
                  <a:srgbClr val="FFCC00"/>
                </a:solidFill>
              </a:rPr>
              <a:t>Faux</a:t>
            </a:r>
            <a:endParaRPr lang="fr-FR" b="1" dirty="0">
              <a:solidFill>
                <a:srgbClr val="FFCC00"/>
              </a:solidFill>
            </a:endParaRPr>
          </a:p>
        </p:txBody>
      </p:sp>
      <p:sp>
        <p:nvSpPr>
          <p:cNvPr id="104455" name="Rectangle 7"/>
          <p:cNvSpPr>
            <a:spLocks noChangeArrowheads="1"/>
          </p:cNvSpPr>
          <p:nvPr/>
        </p:nvSpPr>
        <p:spPr bwMode="auto">
          <a:xfrm>
            <a:off x="1828800" y="427038"/>
            <a:ext cx="38100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fr-FR" sz="2800">
                <a:solidFill>
                  <a:srgbClr val="FFCC00"/>
                </a:solidFill>
              </a:rPr>
              <a:t>Answer</a:t>
            </a:r>
            <a:r>
              <a:rPr lang="fr-FR" sz="2800" b="1">
                <a:solidFill>
                  <a:srgbClr val="FFCC00"/>
                </a:solidFill>
              </a:rPr>
              <a:t> True </a:t>
            </a:r>
            <a:r>
              <a:rPr lang="fr-FR" sz="2800">
                <a:solidFill>
                  <a:srgbClr val="FFCC00"/>
                </a:solidFill>
              </a:rPr>
              <a:t>or </a:t>
            </a:r>
            <a:r>
              <a:rPr lang="fr-FR" sz="2800" b="1">
                <a:solidFill>
                  <a:srgbClr val="FFCC00"/>
                </a:solidFill>
              </a:rPr>
              <a:t>False.</a:t>
            </a:r>
            <a:endParaRPr lang="en-US" sz="2800" b="1">
              <a:solidFill>
                <a:srgbClr val="FFCC00"/>
              </a:solidFill>
            </a:endParaRPr>
          </a:p>
        </p:txBody>
      </p:sp>
      <p:sp>
        <p:nvSpPr>
          <p:cNvPr id="104456" name="Rectangle 8"/>
          <p:cNvSpPr>
            <a:spLocks noChangeArrowheads="1"/>
          </p:cNvSpPr>
          <p:nvPr/>
        </p:nvSpPr>
        <p:spPr bwMode="auto">
          <a:xfrm>
            <a:off x="685800" y="2924175"/>
            <a:ext cx="66294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fr-FR" b="1">
                <a:solidFill>
                  <a:schemeClr val="bg1"/>
                </a:solidFill>
              </a:rPr>
              <a:t>5. </a:t>
            </a:r>
            <a:r>
              <a:rPr lang="en-US" b="1">
                <a:solidFill>
                  <a:schemeClr val="bg1"/>
                </a:solidFill>
                <a:cs typeface="Arial" charset="0"/>
              </a:rPr>
              <a:t>On mange quelquefois des œufs avec du </a:t>
            </a:r>
          </a:p>
          <a:p>
            <a:r>
              <a:rPr lang="en-US" b="1">
                <a:solidFill>
                  <a:schemeClr val="bg1"/>
                </a:solidFill>
                <a:cs typeface="Arial" charset="0"/>
              </a:rPr>
              <a:t>    sel et du poivre.</a:t>
            </a:r>
            <a:endParaRPr lang="fr-FR" b="1">
              <a:solidFill>
                <a:schemeClr val="bg1"/>
              </a:solidFill>
            </a:endParaRPr>
          </a:p>
        </p:txBody>
      </p:sp>
      <p:sp>
        <p:nvSpPr>
          <p:cNvPr id="104457" name="Rectangle 9"/>
          <p:cNvSpPr>
            <a:spLocks noChangeArrowheads="1"/>
          </p:cNvSpPr>
          <p:nvPr/>
        </p:nvSpPr>
        <p:spPr bwMode="auto">
          <a:xfrm>
            <a:off x="1052513" y="3733800"/>
            <a:ext cx="3352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fr-FR" b="1" dirty="0" smtClean="0">
                <a:solidFill>
                  <a:srgbClr val="FFCC00"/>
                </a:solidFill>
              </a:rPr>
              <a:t>Vrai </a:t>
            </a:r>
            <a:endParaRPr lang="fr-FR" b="1" dirty="0">
              <a:solidFill>
                <a:srgbClr val="FFCC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44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44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44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44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445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445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445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445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445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445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445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445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044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44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44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44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445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44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445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44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445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44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445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445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453" grpId="0"/>
      <p:bldP spid="104454" grpId="0"/>
      <p:bldP spid="104456" grpId="0"/>
      <p:bldP spid="10445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54" name="Text Box 22"/>
          <p:cNvSpPr txBox="1">
            <a:spLocks noChangeArrowheads="1"/>
          </p:cNvSpPr>
          <p:nvPr/>
        </p:nvSpPr>
        <p:spPr bwMode="auto">
          <a:xfrm>
            <a:off x="1143000" y="1219200"/>
            <a:ext cx="6934200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b="1" dirty="0" err="1" smtClean="0">
                <a:solidFill>
                  <a:schemeClr val="bg1"/>
                </a:solidFill>
                <a:cs typeface="Arial" charset="0"/>
              </a:rPr>
              <a:t>Mots</a:t>
            </a:r>
            <a:r>
              <a:rPr lang="en-US" b="1" dirty="0" smtClean="0">
                <a:solidFill>
                  <a:schemeClr val="bg1"/>
                </a:solidFill>
                <a:cs typeface="Arial" charset="0"/>
              </a:rPr>
              <a:t> 2</a:t>
            </a:r>
          </a:p>
          <a:p>
            <a:endParaRPr lang="en-US" b="1" dirty="0" smtClean="0">
              <a:solidFill>
                <a:schemeClr val="bg1"/>
              </a:solidFill>
              <a:cs typeface="Arial" charset="0"/>
            </a:endParaRPr>
          </a:p>
          <a:p>
            <a:r>
              <a:rPr lang="en-US" b="1" dirty="0" smtClean="0">
                <a:solidFill>
                  <a:schemeClr val="bg1"/>
                </a:solidFill>
                <a:cs typeface="Arial" charset="0"/>
              </a:rPr>
              <a:t>As you click through the following slide, practice the pronunciation of each item.</a:t>
            </a:r>
          </a:p>
          <a:p>
            <a:endParaRPr lang="en-US" b="1" dirty="0" smtClean="0">
              <a:solidFill>
                <a:schemeClr val="bg1"/>
              </a:solidFill>
              <a:cs typeface="Arial" charset="0"/>
            </a:endParaRPr>
          </a:p>
          <a:p>
            <a:r>
              <a:rPr lang="en-US" b="1" dirty="0" smtClean="0">
                <a:solidFill>
                  <a:schemeClr val="bg1"/>
                </a:solidFill>
                <a:cs typeface="Arial" charset="0"/>
              </a:rPr>
              <a:t>Then, record yourself saying everything from the slide (continue on your recording; do not start a new one).</a:t>
            </a:r>
            <a:endParaRPr lang="en-US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598" name="Picture 54" descr="FR01-1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1219200"/>
            <a:ext cx="7924800" cy="4191000"/>
          </a:xfrm>
          <a:prstGeom prst="rect">
            <a:avLst/>
          </a:prstGeom>
          <a:noFill/>
        </p:spPr>
      </p:pic>
      <p:sp>
        <p:nvSpPr>
          <p:cNvPr id="108559" name="Text Box 15"/>
          <p:cNvSpPr txBox="1">
            <a:spLocks noChangeArrowheads="1"/>
          </p:cNvSpPr>
          <p:nvPr/>
        </p:nvSpPr>
        <p:spPr bwMode="auto">
          <a:xfrm>
            <a:off x="1408113" y="4957763"/>
            <a:ext cx="1039812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200" b="1"/>
              <a:t>une pomme</a:t>
            </a:r>
          </a:p>
        </p:txBody>
      </p:sp>
      <p:sp>
        <p:nvSpPr>
          <p:cNvPr id="108560" name="Text Box 16"/>
          <p:cNvSpPr txBox="1">
            <a:spLocks noChangeArrowheads="1"/>
          </p:cNvSpPr>
          <p:nvPr/>
        </p:nvSpPr>
        <p:spPr bwMode="auto">
          <a:xfrm>
            <a:off x="919163" y="3532188"/>
            <a:ext cx="1081087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200" b="1"/>
              <a:t>le marchand</a:t>
            </a:r>
          </a:p>
        </p:txBody>
      </p:sp>
      <p:sp>
        <p:nvSpPr>
          <p:cNvPr id="108561" name="Text Box 17"/>
          <p:cNvSpPr txBox="1">
            <a:spLocks noChangeArrowheads="1"/>
          </p:cNvSpPr>
          <p:nvPr/>
        </p:nvSpPr>
        <p:spPr bwMode="auto">
          <a:xfrm>
            <a:off x="3838575" y="5002213"/>
            <a:ext cx="9779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200" b="1"/>
              <a:t>des fraises</a:t>
            </a:r>
          </a:p>
        </p:txBody>
      </p:sp>
      <p:sp>
        <p:nvSpPr>
          <p:cNvPr id="108562" name="Text Box 18"/>
          <p:cNvSpPr txBox="1">
            <a:spLocks noChangeArrowheads="1"/>
          </p:cNvSpPr>
          <p:nvPr/>
        </p:nvSpPr>
        <p:spPr bwMode="auto">
          <a:xfrm>
            <a:off x="4241800" y="3871913"/>
            <a:ext cx="871538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200" b="1"/>
              <a:t>une poire</a:t>
            </a:r>
          </a:p>
        </p:txBody>
      </p:sp>
      <p:sp>
        <p:nvSpPr>
          <p:cNvPr id="108563" name="Text Box 19"/>
          <p:cNvSpPr txBox="1">
            <a:spLocks noChangeArrowheads="1"/>
          </p:cNvSpPr>
          <p:nvPr/>
        </p:nvSpPr>
        <p:spPr bwMode="auto">
          <a:xfrm>
            <a:off x="6653213" y="3538538"/>
            <a:ext cx="14859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200" b="1"/>
              <a:t>des haricots verts</a:t>
            </a:r>
          </a:p>
        </p:txBody>
      </p:sp>
      <p:sp>
        <p:nvSpPr>
          <p:cNvPr id="108564" name="Text Box 20"/>
          <p:cNvSpPr txBox="1">
            <a:spLocks noChangeArrowheads="1"/>
          </p:cNvSpPr>
          <p:nvPr/>
        </p:nvSpPr>
        <p:spPr bwMode="auto">
          <a:xfrm>
            <a:off x="5462588" y="3267075"/>
            <a:ext cx="1639887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200" b="1"/>
              <a:t>une pomme de terre</a:t>
            </a:r>
          </a:p>
        </p:txBody>
      </p:sp>
      <p:sp>
        <p:nvSpPr>
          <p:cNvPr id="108565" name="Text Box 21"/>
          <p:cNvSpPr txBox="1">
            <a:spLocks noChangeArrowheads="1"/>
          </p:cNvSpPr>
          <p:nvPr/>
        </p:nvSpPr>
        <p:spPr bwMode="auto">
          <a:xfrm>
            <a:off x="5486400" y="2890838"/>
            <a:ext cx="97155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200" b="1"/>
              <a:t>une salade</a:t>
            </a:r>
          </a:p>
        </p:txBody>
      </p:sp>
      <p:sp>
        <p:nvSpPr>
          <p:cNvPr id="108566" name="Text Box 22"/>
          <p:cNvSpPr txBox="1">
            <a:spLocks noChangeArrowheads="1"/>
          </p:cNvSpPr>
          <p:nvPr/>
        </p:nvSpPr>
        <p:spPr bwMode="auto">
          <a:xfrm>
            <a:off x="5114925" y="1600200"/>
            <a:ext cx="1165225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200" b="1"/>
              <a:t>la marchande</a:t>
            </a:r>
          </a:p>
        </p:txBody>
      </p:sp>
      <p:sp>
        <p:nvSpPr>
          <p:cNvPr id="108569" name="Text Box 25"/>
          <p:cNvSpPr txBox="1">
            <a:spLocks noChangeArrowheads="1"/>
          </p:cNvSpPr>
          <p:nvPr/>
        </p:nvSpPr>
        <p:spPr bwMode="auto">
          <a:xfrm>
            <a:off x="1600200" y="533400"/>
            <a:ext cx="1828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b="1">
                <a:solidFill>
                  <a:schemeClr val="bg1"/>
                </a:solidFill>
                <a:cs typeface="Arial" charset="0"/>
              </a:rPr>
              <a:t>Au</a:t>
            </a:r>
            <a:r>
              <a:rPr lang="en-US" b="1">
                <a:solidFill>
                  <a:schemeClr val="bg1"/>
                </a:solidFill>
              </a:rPr>
              <a:t> march</a:t>
            </a:r>
            <a:r>
              <a:rPr lang="en-US" b="1">
                <a:solidFill>
                  <a:schemeClr val="bg1"/>
                </a:solidFill>
                <a:cs typeface="Arial" charset="0"/>
              </a:rPr>
              <a:t>é</a:t>
            </a:r>
          </a:p>
        </p:txBody>
      </p:sp>
      <p:pic>
        <p:nvPicPr>
          <p:cNvPr id="108571" name="Picture 27" descr="audio-small">
            <a:hlinkClick r:id="" action="ppaction://noaction">
              <a:snd r:embed="rId3" name="Fr1_Ch6_Pg_190.WAV"/>
            </a:hlinkClick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33750" y="695325"/>
            <a:ext cx="228600" cy="215900"/>
          </a:xfrm>
          <a:prstGeom prst="rect">
            <a:avLst/>
          </a:prstGeom>
          <a:noFill/>
        </p:spPr>
      </p:pic>
      <p:sp>
        <p:nvSpPr>
          <p:cNvPr id="108587" name="Line 43"/>
          <p:cNvSpPr>
            <a:spLocks noChangeShapeType="1"/>
          </p:cNvSpPr>
          <p:nvPr/>
        </p:nvSpPr>
        <p:spPr bwMode="auto">
          <a:xfrm flipH="1" flipV="1">
            <a:off x="1828800" y="3214688"/>
            <a:ext cx="381000" cy="366712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8588" name="Line 44"/>
          <p:cNvSpPr>
            <a:spLocks noChangeShapeType="1"/>
          </p:cNvSpPr>
          <p:nvPr/>
        </p:nvSpPr>
        <p:spPr bwMode="auto">
          <a:xfrm flipH="1" flipV="1">
            <a:off x="2424113" y="4643438"/>
            <a:ext cx="228600" cy="33813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8589" name="Line 45"/>
          <p:cNvSpPr>
            <a:spLocks noChangeShapeType="1"/>
          </p:cNvSpPr>
          <p:nvPr/>
        </p:nvSpPr>
        <p:spPr bwMode="auto">
          <a:xfrm flipH="1" flipV="1">
            <a:off x="4495800" y="4814888"/>
            <a:ext cx="381000" cy="214312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8590" name="Line 46"/>
          <p:cNvSpPr>
            <a:spLocks noChangeShapeType="1"/>
          </p:cNvSpPr>
          <p:nvPr/>
        </p:nvSpPr>
        <p:spPr bwMode="auto">
          <a:xfrm flipH="1" flipV="1">
            <a:off x="6329363" y="2771775"/>
            <a:ext cx="223837" cy="123825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8591" name="Line 47"/>
          <p:cNvSpPr>
            <a:spLocks noChangeShapeType="1"/>
          </p:cNvSpPr>
          <p:nvPr/>
        </p:nvSpPr>
        <p:spPr bwMode="auto">
          <a:xfrm>
            <a:off x="4986338" y="1857375"/>
            <a:ext cx="1309687" cy="338138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pic>
        <p:nvPicPr>
          <p:cNvPr id="108572" name="Picture 28" descr="audio-small">
            <a:hlinkClick r:id="" action="ppaction://noaction">
              <a:snd r:embed="rId5" name="48.WAV"/>
            </a:hlinkClick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90888" y="1733550"/>
            <a:ext cx="228600" cy="215900"/>
          </a:xfrm>
          <a:prstGeom prst="rect">
            <a:avLst/>
          </a:prstGeom>
          <a:noFill/>
        </p:spPr>
      </p:pic>
      <p:pic>
        <p:nvPicPr>
          <p:cNvPr id="108573" name="Picture 29" descr="audio-small">
            <a:hlinkClick r:id="" action="ppaction://noaction">
              <a:snd r:embed="rId6" name="53.WAV"/>
            </a:hlinkClick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62688" y="1409700"/>
            <a:ext cx="228600" cy="215900"/>
          </a:xfrm>
          <a:prstGeom prst="rect">
            <a:avLst/>
          </a:prstGeom>
          <a:noFill/>
        </p:spPr>
      </p:pic>
      <p:pic>
        <p:nvPicPr>
          <p:cNvPr id="108574" name="Picture 30" descr="audio-small">
            <a:hlinkClick r:id="" action="ppaction://noaction">
              <a:snd r:embed="rId7" name="54.WAV"/>
            </a:hlinkClick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00600" y="1633538"/>
            <a:ext cx="228600" cy="215900"/>
          </a:xfrm>
          <a:prstGeom prst="rect">
            <a:avLst/>
          </a:prstGeom>
          <a:noFill/>
        </p:spPr>
      </p:pic>
      <p:pic>
        <p:nvPicPr>
          <p:cNvPr id="108575" name="Picture 31" descr="audio-small">
            <a:hlinkClick r:id="" action="ppaction://noaction">
              <a:snd r:embed="rId8" name="55.WAV"/>
            </a:hlinkClick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57963" y="2914650"/>
            <a:ext cx="228600" cy="215900"/>
          </a:xfrm>
          <a:prstGeom prst="rect">
            <a:avLst/>
          </a:prstGeom>
          <a:noFill/>
        </p:spPr>
      </p:pic>
      <p:pic>
        <p:nvPicPr>
          <p:cNvPr id="108576" name="Picture 32" descr="audio-small">
            <a:hlinkClick r:id="" action="ppaction://noaction">
              <a:snd r:embed="rId9" name="49.WAV"/>
            </a:hlinkClick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95500" y="3567113"/>
            <a:ext cx="228600" cy="215900"/>
          </a:xfrm>
          <a:prstGeom prst="rect">
            <a:avLst/>
          </a:prstGeom>
          <a:noFill/>
        </p:spPr>
      </p:pic>
      <p:pic>
        <p:nvPicPr>
          <p:cNvPr id="108577" name="Picture 33" descr="audio-small">
            <a:hlinkClick r:id="" action="ppaction://noaction">
              <a:snd r:embed="rId10" name="56.WAV"/>
            </a:hlinkClick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48525" y="3295650"/>
            <a:ext cx="228600" cy="215900"/>
          </a:xfrm>
          <a:prstGeom prst="rect">
            <a:avLst/>
          </a:prstGeom>
          <a:noFill/>
        </p:spPr>
      </p:pic>
      <p:pic>
        <p:nvPicPr>
          <p:cNvPr id="108578" name="Picture 34" descr="audio-small">
            <a:hlinkClick r:id="" action="ppaction://noaction">
              <a:snd r:embed="rId11" name="57.WAV"/>
            </a:hlinkClick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20075" y="3575050"/>
            <a:ext cx="228600" cy="215900"/>
          </a:xfrm>
          <a:prstGeom prst="rect">
            <a:avLst/>
          </a:prstGeom>
          <a:noFill/>
        </p:spPr>
      </p:pic>
      <p:pic>
        <p:nvPicPr>
          <p:cNvPr id="108579" name="Picture 35" descr="audio-small">
            <a:hlinkClick r:id="" action="ppaction://noaction">
              <a:snd r:embed="rId12" name="50.WAV"/>
            </a:hlinkClick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33825" y="3905250"/>
            <a:ext cx="228600" cy="215900"/>
          </a:xfrm>
          <a:prstGeom prst="rect">
            <a:avLst/>
          </a:prstGeom>
          <a:noFill/>
        </p:spPr>
      </p:pic>
      <p:pic>
        <p:nvPicPr>
          <p:cNvPr id="108580" name="Picture 36" descr="audio-small">
            <a:hlinkClick r:id="" action="ppaction://noaction">
              <a:snd r:embed="rId13" name="51.WAV"/>
            </a:hlinkClick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33650" y="5008563"/>
            <a:ext cx="228600" cy="215900"/>
          </a:xfrm>
          <a:prstGeom prst="rect">
            <a:avLst/>
          </a:prstGeom>
          <a:noFill/>
        </p:spPr>
      </p:pic>
      <p:pic>
        <p:nvPicPr>
          <p:cNvPr id="108581" name="Picture 37" descr="audio-small">
            <a:hlinkClick r:id="" action="ppaction://noaction">
              <a:snd r:embed="rId14" name="52.WAV"/>
            </a:hlinkClick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76800" y="5029200"/>
            <a:ext cx="228600" cy="215900"/>
          </a:xfrm>
          <a:prstGeom prst="rect">
            <a:avLst/>
          </a:prstGeom>
          <a:noFill/>
        </p:spPr>
      </p:pic>
      <p:sp>
        <p:nvSpPr>
          <p:cNvPr id="108567" name="Text Box 23"/>
          <p:cNvSpPr txBox="1">
            <a:spLocks noChangeArrowheads="1"/>
          </p:cNvSpPr>
          <p:nvPr/>
        </p:nvSpPr>
        <p:spPr bwMode="auto">
          <a:xfrm>
            <a:off x="1552575" y="1695450"/>
            <a:ext cx="1662113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100" b="1"/>
              <a:t>Il est bon, mon melon!</a:t>
            </a:r>
          </a:p>
        </p:txBody>
      </p:sp>
      <p:sp>
        <p:nvSpPr>
          <p:cNvPr id="108568" name="Text Box 24"/>
          <p:cNvSpPr txBox="1">
            <a:spLocks noChangeArrowheads="1"/>
          </p:cNvSpPr>
          <p:nvPr/>
        </p:nvSpPr>
        <p:spPr bwMode="auto">
          <a:xfrm>
            <a:off x="6491288" y="1406525"/>
            <a:ext cx="1927225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100" b="1"/>
              <a:t>Elle est bonne, ma salade!</a:t>
            </a:r>
          </a:p>
        </p:txBody>
      </p:sp>
      <p:sp>
        <p:nvSpPr>
          <p:cNvPr id="108599" name="Line 55"/>
          <p:cNvSpPr>
            <a:spLocks noChangeShapeType="1"/>
          </p:cNvSpPr>
          <p:nvPr/>
        </p:nvSpPr>
        <p:spPr bwMode="auto">
          <a:xfrm flipH="1" flipV="1">
            <a:off x="3857625" y="3505200"/>
            <a:ext cx="152400" cy="3810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8600" name="Line 56"/>
          <p:cNvSpPr>
            <a:spLocks noChangeShapeType="1"/>
          </p:cNvSpPr>
          <p:nvPr/>
        </p:nvSpPr>
        <p:spPr bwMode="auto">
          <a:xfrm flipH="1" flipV="1">
            <a:off x="7772400" y="3109913"/>
            <a:ext cx="457200" cy="4572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8601" name="Line 57"/>
          <p:cNvSpPr>
            <a:spLocks noChangeShapeType="1"/>
          </p:cNvSpPr>
          <p:nvPr/>
        </p:nvSpPr>
        <p:spPr bwMode="auto">
          <a:xfrm flipH="1" flipV="1">
            <a:off x="6934200" y="2971800"/>
            <a:ext cx="381000" cy="319088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85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1" dur="500"/>
                                        <p:tgtEl>
                                          <p:spTgt spid="1085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6" dur="500"/>
                                        <p:tgtEl>
                                          <p:spTgt spid="1085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085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5" dur="500"/>
                                        <p:tgtEl>
                                          <p:spTgt spid="1085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08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5" dur="500"/>
                                        <p:tgtEl>
                                          <p:spTgt spid="1085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08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5" dur="500"/>
                                        <p:tgtEl>
                                          <p:spTgt spid="108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08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55" dur="500"/>
                                        <p:tgtEl>
                                          <p:spTgt spid="108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085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65" dur="500"/>
                                        <p:tgtEl>
                                          <p:spTgt spid="108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108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5" dur="500"/>
                                        <p:tgtEl>
                                          <p:spTgt spid="1085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108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85" dur="500"/>
                                        <p:tgtEl>
                                          <p:spTgt spid="1085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108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95" dur="500"/>
                                        <p:tgtEl>
                                          <p:spTgt spid="108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108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559" grpId="0"/>
      <p:bldP spid="108560" grpId="0"/>
      <p:bldP spid="108561" grpId="0"/>
      <p:bldP spid="108562" grpId="0"/>
      <p:bldP spid="108563" grpId="0"/>
      <p:bldP spid="108564" grpId="0"/>
      <p:bldP spid="108565" grpId="0"/>
      <p:bldP spid="108566" grpId="0"/>
      <p:bldP spid="108567" grpId="0"/>
      <p:bldP spid="10856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54" name="Text Box 22"/>
          <p:cNvSpPr txBox="1">
            <a:spLocks noChangeArrowheads="1"/>
          </p:cNvSpPr>
          <p:nvPr/>
        </p:nvSpPr>
        <p:spPr bwMode="auto">
          <a:xfrm>
            <a:off x="1371600" y="533400"/>
            <a:ext cx="6934200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  <a:cs typeface="Arial" charset="0"/>
              </a:rPr>
              <a:t>Finally,</a:t>
            </a:r>
            <a:r>
              <a:rPr lang="en-US" b="1" dirty="0">
                <a:solidFill>
                  <a:schemeClr val="bg1"/>
                </a:solidFill>
              </a:rPr>
              <a:t> </a:t>
            </a:r>
            <a:r>
              <a:rPr lang="en-US" b="1" dirty="0" smtClean="0">
                <a:solidFill>
                  <a:schemeClr val="bg1"/>
                </a:solidFill>
              </a:rPr>
              <a:t>go to </a:t>
            </a:r>
            <a:r>
              <a:rPr lang="en-US" b="1" dirty="0" smtClean="0">
                <a:solidFill>
                  <a:schemeClr val="bg1"/>
                </a:solidFill>
                <a:hlinkClick r:id="rId2"/>
              </a:rPr>
              <a:t>www.google.fr</a:t>
            </a:r>
            <a:r>
              <a:rPr lang="en-US" b="1" dirty="0" smtClean="0">
                <a:solidFill>
                  <a:schemeClr val="bg1"/>
                </a:solidFill>
              </a:rPr>
              <a:t>.  Click on “images” and do an image search for each of the words on the following slides.  Insert at least two pictures of each </a:t>
            </a:r>
            <a:r>
              <a:rPr lang="en-US" b="1" dirty="0" err="1" smtClean="0">
                <a:solidFill>
                  <a:schemeClr val="bg1"/>
                </a:solidFill>
              </a:rPr>
              <a:t>vocab</a:t>
            </a:r>
            <a:r>
              <a:rPr lang="en-US" b="1" dirty="0" smtClean="0">
                <a:solidFill>
                  <a:schemeClr val="bg1"/>
                </a:solidFill>
              </a:rPr>
              <a:t> word.</a:t>
            </a:r>
          </a:p>
          <a:p>
            <a:endParaRPr lang="en-US" b="1" dirty="0" smtClean="0">
              <a:solidFill>
                <a:schemeClr val="bg1"/>
              </a:solidFill>
              <a:cs typeface="Arial" charset="0"/>
            </a:endParaRPr>
          </a:p>
          <a:p>
            <a:r>
              <a:rPr lang="en-US" b="1" dirty="0" smtClean="0">
                <a:solidFill>
                  <a:schemeClr val="bg1"/>
                </a:solidFill>
                <a:cs typeface="Arial" charset="0"/>
              </a:rPr>
              <a:t>When finished, save the </a:t>
            </a:r>
            <a:r>
              <a:rPr lang="en-US" b="1" dirty="0" err="1" smtClean="0">
                <a:solidFill>
                  <a:schemeClr val="bg1"/>
                </a:solidFill>
                <a:cs typeface="Arial" charset="0"/>
              </a:rPr>
              <a:t>powerpoint</a:t>
            </a:r>
            <a:r>
              <a:rPr lang="en-US" b="1" dirty="0" smtClean="0">
                <a:solidFill>
                  <a:schemeClr val="bg1"/>
                </a:solidFill>
                <a:cs typeface="Arial" charset="0"/>
              </a:rPr>
              <a:t> on the h drive.</a:t>
            </a:r>
          </a:p>
          <a:p>
            <a:endParaRPr lang="en-US" b="1" dirty="0" smtClean="0">
              <a:solidFill>
                <a:schemeClr val="bg1"/>
              </a:solidFill>
              <a:cs typeface="Arial" charset="0"/>
            </a:endParaRPr>
          </a:p>
          <a:p>
            <a:r>
              <a:rPr lang="en-US" b="1" dirty="0" smtClean="0">
                <a:solidFill>
                  <a:schemeClr val="bg1"/>
                </a:solidFill>
                <a:cs typeface="Arial" charset="0"/>
              </a:rPr>
              <a:t>Then, email me the </a:t>
            </a:r>
            <a:r>
              <a:rPr lang="en-US" b="1" dirty="0" err="1" smtClean="0">
                <a:solidFill>
                  <a:schemeClr val="bg1"/>
                </a:solidFill>
                <a:cs typeface="Arial" charset="0"/>
              </a:rPr>
              <a:t>powerpoint</a:t>
            </a:r>
            <a:r>
              <a:rPr lang="en-US" b="1" dirty="0" smtClean="0">
                <a:solidFill>
                  <a:schemeClr val="bg1"/>
                </a:solidFill>
                <a:cs typeface="Arial" charset="0"/>
              </a:rPr>
              <a:t> and your sound file.</a:t>
            </a:r>
          </a:p>
          <a:p>
            <a:endParaRPr lang="en-US" b="1" dirty="0" smtClean="0">
              <a:solidFill>
                <a:schemeClr val="bg1"/>
              </a:solidFill>
              <a:cs typeface="Arial" charset="0"/>
            </a:endParaRPr>
          </a:p>
          <a:p>
            <a:r>
              <a:rPr lang="en-US" b="1" dirty="0" smtClean="0">
                <a:solidFill>
                  <a:schemeClr val="bg1"/>
                </a:solidFill>
                <a:cs typeface="Arial" charset="0"/>
              </a:rPr>
              <a:t>If you have extra time, you may go to mainlandfrench.wikispaces.com and play the games listed under today’s date.</a:t>
            </a:r>
            <a:endParaRPr lang="en-US" b="1" dirty="0" smtClean="0">
              <a:solidFill>
                <a:schemeClr val="bg1"/>
              </a:solidFill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54" name="Text Box 22"/>
          <p:cNvSpPr txBox="1">
            <a:spLocks noChangeArrowheads="1"/>
          </p:cNvSpPr>
          <p:nvPr/>
        </p:nvSpPr>
        <p:spPr bwMode="auto">
          <a:xfrm>
            <a:off x="1371600" y="533400"/>
            <a:ext cx="69342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n-US" sz="4800" b="1" dirty="0" smtClean="0">
                <a:solidFill>
                  <a:schemeClr val="bg1"/>
                </a:solidFill>
                <a:cs typeface="Arial" charset="0"/>
              </a:rPr>
              <a:t>Melon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54" name="Text Box 22"/>
          <p:cNvSpPr txBox="1">
            <a:spLocks noChangeArrowheads="1"/>
          </p:cNvSpPr>
          <p:nvPr/>
        </p:nvSpPr>
        <p:spPr bwMode="auto">
          <a:xfrm>
            <a:off x="1371600" y="533400"/>
            <a:ext cx="69342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n-US" sz="4800" b="1" dirty="0" err="1" smtClean="0">
                <a:solidFill>
                  <a:schemeClr val="bg1"/>
                </a:solidFill>
                <a:cs typeface="Arial" charset="0"/>
              </a:rPr>
              <a:t>Pomme</a:t>
            </a:r>
            <a:endParaRPr lang="en-US" sz="4800" b="1" dirty="0" smtClean="0">
              <a:solidFill>
                <a:schemeClr val="bg1"/>
              </a:solidFill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54" name="Text Box 22"/>
          <p:cNvSpPr txBox="1">
            <a:spLocks noChangeArrowheads="1"/>
          </p:cNvSpPr>
          <p:nvPr/>
        </p:nvSpPr>
        <p:spPr bwMode="auto">
          <a:xfrm>
            <a:off x="1371600" y="533400"/>
            <a:ext cx="69342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n-US" sz="4800" b="1" dirty="0" smtClean="0">
                <a:solidFill>
                  <a:schemeClr val="bg1"/>
                </a:solidFill>
                <a:cs typeface="Arial" charset="0"/>
              </a:rPr>
              <a:t>Fraises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75" name="Picture 43" descr="sampl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28813" y="1693863"/>
            <a:ext cx="5029200" cy="3398837"/>
          </a:xfrm>
          <a:prstGeom prst="rect">
            <a:avLst/>
          </a:prstGeom>
          <a:noFill/>
        </p:spPr>
      </p:pic>
      <p:sp>
        <p:nvSpPr>
          <p:cNvPr id="69642" name="Text Box 10"/>
          <p:cNvSpPr txBox="1">
            <a:spLocks noChangeArrowheads="1"/>
          </p:cNvSpPr>
          <p:nvPr/>
        </p:nvSpPr>
        <p:spPr bwMode="auto">
          <a:xfrm>
            <a:off x="2243138" y="1739900"/>
            <a:ext cx="11430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600" b="1"/>
              <a:t>un g</a:t>
            </a:r>
            <a:r>
              <a:rPr lang="en-US" sz="1600" b="1">
                <a:cs typeface="Arial" charset="0"/>
              </a:rPr>
              <a:t>â</a:t>
            </a:r>
            <a:r>
              <a:rPr lang="en-US" sz="1600" b="1"/>
              <a:t>teau</a:t>
            </a:r>
          </a:p>
        </p:txBody>
      </p:sp>
      <p:sp>
        <p:nvSpPr>
          <p:cNvPr id="69643" name="Text Box 11"/>
          <p:cNvSpPr txBox="1">
            <a:spLocks noChangeArrowheads="1"/>
          </p:cNvSpPr>
          <p:nvPr/>
        </p:nvSpPr>
        <p:spPr bwMode="auto">
          <a:xfrm>
            <a:off x="5181600" y="1778000"/>
            <a:ext cx="1924050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sz="1600" b="1"/>
              <a:t>une tarte aux pommes</a:t>
            </a:r>
          </a:p>
        </p:txBody>
      </p:sp>
      <p:sp>
        <p:nvSpPr>
          <p:cNvPr id="69644" name="Text Box 12"/>
          <p:cNvSpPr txBox="1">
            <a:spLocks noChangeArrowheads="1"/>
          </p:cNvSpPr>
          <p:nvPr/>
        </p:nvSpPr>
        <p:spPr bwMode="auto">
          <a:xfrm>
            <a:off x="2305050" y="3398838"/>
            <a:ext cx="9144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600" b="1"/>
              <a:t>du pain</a:t>
            </a:r>
          </a:p>
        </p:txBody>
      </p:sp>
      <p:sp>
        <p:nvSpPr>
          <p:cNvPr id="69645" name="Text Box 13"/>
          <p:cNvSpPr txBox="1">
            <a:spLocks noChangeArrowheads="1"/>
          </p:cNvSpPr>
          <p:nvPr/>
        </p:nvSpPr>
        <p:spPr bwMode="auto">
          <a:xfrm>
            <a:off x="4814888" y="3340100"/>
            <a:ext cx="174307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600" b="1"/>
              <a:t>un pain complet</a:t>
            </a:r>
          </a:p>
        </p:txBody>
      </p:sp>
      <p:sp>
        <p:nvSpPr>
          <p:cNvPr id="69646" name="Text Box 14"/>
          <p:cNvSpPr txBox="1">
            <a:spLocks noChangeArrowheads="1"/>
          </p:cNvSpPr>
          <p:nvPr/>
        </p:nvSpPr>
        <p:spPr bwMode="auto">
          <a:xfrm>
            <a:off x="2957513" y="4416425"/>
            <a:ext cx="14478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600" b="1"/>
              <a:t>une baguette</a:t>
            </a:r>
          </a:p>
        </p:txBody>
      </p:sp>
      <p:sp>
        <p:nvSpPr>
          <p:cNvPr id="69647" name="Text Box 15"/>
          <p:cNvSpPr txBox="1">
            <a:spLocks noChangeArrowheads="1"/>
          </p:cNvSpPr>
          <p:nvPr/>
        </p:nvSpPr>
        <p:spPr bwMode="auto">
          <a:xfrm>
            <a:off x="5389563" y="4421188"/>
            <a:ext cx="1392237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600" b="1"/>
              <a:t>un croissant</a:t>
            </a:r>
          </a:p>
        </p:txBody>
      </p:sp>
      <p:sp>
        <p:nvSpPr>
          <p:cNvPr id="69654" name="Text Box 22"/>
          <p:cNvSpPr txBox="1">
            <a:spLocks noChangeArrowheads="1"/>
          </p:cNvSpPr>
          <p:nvPr/>
        </p:nvSpPr>
        <p:spPr bwMode="auto">
          <a:xfrm>
            <a:off x="1905000" y="457200"/>
            <a:ext cx="449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b="1">
                <a:solidFill>
                  <a:schemeClr val="bg1"/>
                </a:solidFill>
                <a:cs typeface="Arial" charset="0"/>
              </a:rPr>
              <a:t>À</a:t>
            </a:r>
            <a:r>
              <a:rPr lang="en-US" b="1">
                <a:solidFill>
                  <a:schemeClr val="bg1"/>
                </a:solidFill>
              </a:rPr>
              <a:t> la boulangerie-p</a:t>
            </a:r>
            <a:r>
              <a:rPr lang="en-US" b="1">
                <a:solidFill>
                  <a:schemeClr val="bg1"/>
                </a:solidFill>
                <a:cs typeface="Arial" charset="0"/>
              </a:rPr>
              <a:t>â</a:t>
            </a:r>
            <a:r>
              <a:rPr lang="en-US" b="1">
                <a:solidFill>
                  <a:schemeClr val="bg1"/>
                </a:solidFill>
              </a:rPr>
              <a:t>tisserie</a:t>
            </a:r>
          </a:p>
        </p:txBody>
      </p:sp>
      <p:pic>
        <p:nvPicPr>
          <p:cNvPr id="69659" name="Picture 27" descr="audio-small">
            <a:hlinkClick r:id="" action="ppaction://noaction">
              <a:snd r:embed="rId3" name="01.WAV"/>
            </a:hlinkClick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90688" y="568325"/>
            <a:ext cx="228600" cy="215900"/>
          </a:xfrm>
          <a:prstGeom prst="rect">
            <a:avLst/>
          </a:prstGeom>
          <a:noFill/>
        </p:spPr>
      </p:pic>
      <p:sp>
        <p:nvSpPr>
          <p:cNvPr id="69666" name="Line 34"/>
          <p:cNvSpPr>
            <a:spLocks noChangeShapeType="1"/>
          </p:cNvSpPr>
          <p:nvPr/>
        </p:nvSpPr>
        <p:spPr bwMode="auto">
          <a:xfrm>
            <a:off x="3400425" y="3609975"/>
            <a:ext cx="304800" cy="1524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69668" name="Line 36"/>
          <p:cNvSpPr>
            <a:spLocks noChangeShapeType="1"/>
          </p:cNvSpPr>
          <p:nvPr/>
        </p:nvSpPr>
        <p:spPr bwMode="auto">
          <a:xfrm flipV="1">
            <a:off x="2976563" y="4262438"/>
            <a:ext cx="76200" cy="2286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69669" name="Line 37"/>
          <p:cNvSpPr>
            <a:spLocks noChangeShapeType="1"/>
          </p:cNvSpPr>
          <p:nvPr/>
        </p:nvSpPr>
        <p:spPr bwMode="auto">
          <a:xfrm>
            <a:off x="4757738" y="3624263"/>
            <a:ext cx="228600" cy="2286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69670" name="Line 38"/>
          <p:cNvSpPr>
            <a:spLocks noChangeShapeType="1"/>
          </p:cNvSpPr>
          <p:nvPr/>
        </p:nvSpPr>
        <p:spPr bwMode="auto">
          <a:xfrm flipV="1">
            <a:off x="5395913" y="4262438"/>
            <a:ext cx="457200" cy="2286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pic>
        <p:nvPicPr>
          <p:cNvPr id="69660" name="Picture 28" descr="audio-small">
            <a:hlinkClick r:id="" action="ppaction://noaction">
              <a:snd r:embed="rId5" name="02.WAV"/>
            </a:hlinkClick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43275" y="1819275"/>
            <a:ext cx="228600" cy="215900"/>
          </a:xfrm>
          <a:prstGeom prst="rect">
            <a:avLst/>
          </a:prstGeom>
          <a:noFill/>
        </p:spPr>
      </p:pic>
      <p:pic>
        <p:nvPicPr>
          <p:cNvPr id="69661" name="Picture 29" descr="audio-small">
            <a:hlinkClick r:id="" action="ppaction://noaction">
              <a:snd r:embed="rId6" name="03.WAV"/>
            </a:hlinkClick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84788" y="1860550"/>
            <a:ext cx="228600" cy="215900"/>
          </a:xfrm>
          <a:prstGeom prst="rect">
            <a:avLst/>
          </a:prstGeom>
          <a:noFill/>
        </p:spPr>
      </p:pic>
      <p:pic>
        <p:nvPicPr>
          <p:cNvPr id="69664" name="Picture 32" descr="audio-small">
            <a:hlinkClick r:id="" action="ppaction://noaction">
              <a:snd r:embed="rId7" name="05.WAV"/>
            </a:hlinkClick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90825" y="4491038"/>
            <a:ext cx="228600" cy="215900"/>
          </a:xfrm>
          <a:prstGeom prst="rect">
            <a:avLst/>
          </a:prstGeom>
          <a:noFill/>
        </p:spPr>
      </p:pic>
      <p:pic>
        <p:nvPicPr>
          <p:cNvPr id="69663" name="Picture 31" descr="audio-small">
            <a:hlinkClick r:id="" action="ppaction://noaction">
              <a:snd r:embed="rId8" name="07.WAV"/>
            </a:hlinkClick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43513" y="4491038"/>
            <a:ext cx="228600" cy="215900"/>
          </a:xfrm>
          <a:prstGeom prst="rect">
            <a:avLst/>
          </a:prstGeom>
          <a:noFill/>
        </p:spPr>
      </p:pic>
      <p:pic>
        <p:nvPicPr>
          <p:cNvPr id="69662" name="Picture 30" descr="audio-small">
            <a:hlinkClick r:id="" action="ppaction://noaction">
              <a:snd r:embed="rId9" name="06.WAV"/>
            </a:hlinkClick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8200" y="3409950"/>
            <a:ext cx="228600" cy="215900"/>
          </a:xfrm>
          <a:prstGeom prst="rect">
            <a:avLst/>
          </a:prstGeom>
          <a:noFill/>
        </p:spPr>
      </p:pic>
      <p:pic>
        <p:nvPicPr>
          <p:cNvPr id="69665" name="Picture 33" descr="audio-small">
            <a:hlinkClick r:id="" action="ppaction://noaction">
              <a:snd r:embed="rId10" name="04.WAV"/>
            </a:hlinkClick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60713" y="3459163"/>
            <a:ext cx="228600" cy="2159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96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96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96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96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96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696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42" grpId="0"/>
      <p:bldP spid="69643" grpId="0"/>
      <p:bldP spid="69644" grpId="0"/>
      <p:bldP spid="69645" grpId="0"/>
      <p:bldP spid="69646" grpId="0"/>
      <p:bldP spid="6964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54" name="Text Box 22"/>
          <p:cNvSpPr txBox="1">
            <a:spLocks noChangeArrowheads="1"/>
          </p:cNvSpPr>
          <p:nvPr/>
        </p:nvSpPr>
        <p:spPr bwMode="auto">
          <a:xfrm>
            <a:off x="1371600" y="533400"/>
            <a:ext cx="69342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n-US" sz="4800" b="1" dirty="0" smtClean="0">
                <a:solidFill>
                  <a:schemeClr val="bg1"/>
                </a:solidFill>
                <a:cs typeface="Arial" charset="0"/>
              </a:rPr>
              <a:t>Haricots </a:t>
            </a:r>
            <a:r>
              <a:rPr lang="en-US" sz="4800" b="1" dirty="0" err="1" smtClean="0">
                <a:solidFill>
                  <a:schemeClr val="bg1"/>
                </a:solidFill>
                <a:cs typeface="Arial" charset="0"/>
              </a:rPr>
              <a:t>verts</a:t>
            </a:r>
            <a:endParaRPr lang="en-US" sz="4800" b="1" dirty="0" smtClean="0">
              <a:solidFill>
                <a:schemeClr val="bg1"/>
              </a:solidFill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54" name="Text Box 22"/>
          <p:cNvSpPr txBox="1">
            <a:spLocks noChangeArrowheads="1"/>
          </p:cNvSpPr>
          <p:nvPr/>
        </p:nvSpPr>
        <p:spPr bwMode="auto">
          <a:xfrm>
            <a:off x="1371600" y="533400"/>
            <a:ext cx="69342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n-US" sz="4800" b="1" dirty="0" err="1" smtClean="0">
                <a:solidFill>
                  <a:schemeClr val="bg1"/>
                </a:solidFill>
                <a:cs typeface="Arial" charset="0"/>
              </a:rPr>
              <a:t>Pomme</a:t>
            </a:r>
            <a:r>
              <a:rPr lang="en-US" sz="4800" b="1" dirty="0" smtClean="0">
                <a:solidFill>
                  <a:schemeClr val="bg1"/>
                </a:solidFill>
                <a:cs typeface="Arial" charset="0"/>
              </a:rPr>
              <a:t> de </a:t>
            </a:r>
            <a:r>
              <a:rPr lang="en-US" sz="4800" b="1" dirty="0" err="1" smtClean="0">
                <a:solidFill>
                  <a:schemeClr val="bg1"/>
                </a:solidFill>
                <a:cs typeface="Arial" charset="0"/>
              </a:rPr>
              <a:t>terre</a:t>
            </a:r>
            <a:endParaRPr lang="en-US" sz="4800" b="1" dirty="0" smtClean="0">
              <a:solidFill>
                <a:schemeClr val="bg1"/>
              </a:solidFill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54" name="Text Box 22"/>
          <p:cNvSpPr txBox="1">
            <a:spLocks noChangeArrowheads="1"/>
          </p:cNvSpPr>
          <p:nvPr/>
        </p:nvSpPr>
        <p:spPr bwMode="auto">
          <a:xfrm>
            <a:off x="1371600" y="533400"/>
            <a:ext cx="69342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n-US" sz="4800" b="1" dirty="0" err="1" smtClean="0">
                <a:solidFill>
                  <a:schemeClr val="bg1"/>
                </a:solidFill>
                <a:cs typeface="Arial" charset="0"/>
              </a:rPr>
              <a:t>Poire</a:t>
            </a:r>
            <a:endParaRPr lang="en-US" sz="4800" b="1" dirty="0" smtClean="0">
              <a:solidFill>
                <a:schemeClr val="bg1"/>
              </a:solidFill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54" name="Text Box 22"/>
          <p:cNvSpPr txBox="1">
            <a:spLocks noChangeArrowheads="1"/>
          </p:cNvSpPr>
          <p:nvPr/>
        </p:nvSpPr>
        <p:spPr bwMode="auto">
          <a:xfrm>
            <a:off x="1371600" y="533400"/>
            <a:ext cx="69342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n-US" sz="4800" b="1" dirty="0" err="1" smtClean="0">
                <a:solidFill>
                  <a:schemeClr val="bg1"/>
                </a:solidFill>
                <a:cs typeface="Arial" charset="0"/>
              </a:rPr>
              <a:t>épinards</a:t>
            </a:r>
            <a:endParaRPr lang="en-US" sz="4800" b="1" dirty="0" smtClean="0">
              <a:solidFill>
                <a:schemeClr val="bg1"/>
              </a:solidFill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54" name="Text Box 22"/>
          <p:cNvSpPr txBox="1">
            <a:spLocks noChangeArrowheads="1"/>
          </p:cNvSpPr>
          <p:nvPr/>
        </p:nvSpPr>
        <p:spPr bwMode="auto">
          <a:xfrm>
            <a:off x="1371600" y="533400"/>
            <a:ext cx="69342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n-US" sz="4800" b="1" dirty="0" err="1" smtClean="0">
                <a:solidFill>
                  <a:schemeClr val="bg1"/>
                </a:solidFill>
                <a:cs typeface="Arial" charset="0"/>
              </a:rPr>
              <a:t>Confiture</a:t>
            </a:r>
            <a:endParaRPr lang="en-US" sz="4800" b="1" dirty="0" smtClean="0">
              <a:solidFill>
                <a:schemeClr val="bg1"/>
              </a:solidFill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54" name="Text Box 22"/>
          <p:cNvSpPr txBox="1">
            <a:spLocks noChangeArrowheads="1"/>
          </p:cNvSpPr>
          <p:nvPr/>
        </p:nvSpPr>
        <p:spPr bwMode="auto">
          <a:xfrm>
            <a:off x="1371600" y="533400"/>
            <a:ext cx="69342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n-US" sz="4800" b="1" dirty="0" err="1" smtClean="0">
                <a:solidFill>
                  <a:schemeClr val="bg1"/>
                </a:solidFill>
                <a:cs typeface="Arial" charset="0"/>
              </a:rPr>
              <a:t>Moutarde</a:t>
            </a:r>
            <a:endParaRPr lang="en-US" sz="4800" b="1" dirty="0" smtClean="0">
              <a:solidFill>
                <a:schemeClr val="bg1"/>
              </a:solidFill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54" name="Text Box 22"/>
          <p:cNvSpPr txBox="1">
            <a:spLocks noChangeArrowheads="1"/>
          </p:cNvSpPr>
          <p:nvPr/>
        </p:nvSpPr>
        <p:spPr bwMode="auto">
          <a:xfrm>
            <a:off x="1371600" y="533400"/>
            <a:ext cx="69342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n-US" sz="4800" b="1" dirty="0" err="1" smtClean="0">
                <a:solidFill>
                  <a:schemeClr val="bg1"/>
                </a:solidFill>
                <a:cs typeface="Arial" charset="0"/>
              </a:rPr>
              <a:t>Sel</a:t>
            </a:r>
            <a:r>
              <a:rPr lang="en-US" sz="4800" b="1" dirty="0" smtClean="0">
                <a:solidFill>
                  <a:schemeClr val="bg1"/>
                </a:solidFill>
                <a:cs typeface="Arial" charset="0"/>
              </a:rPr>
              <a:t> et </a:t>
            </a:r>
            <a:r>
              <a:rPr lang="en-US" sz="4800" b="1" dirty="0" err="1" smtClean="0">
                <a:solidFill>
                  <a:schemeClr val="bg1"/>
                </a:solidFill>
                <a:cs typeface="Arial" charset="0"/>
              </a:rPr>
              <a:t>poivre</a:t>
            </a:r>
            <a:endParaRPr lang="en-US" sz="4800" b="1" dirty="0" smtClean="0">
              <a:solidFill>
                <a:schemeClr val="bg1"/>
              </a:solidFill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54" name="Text Box 22"/>
          <p:cNvSpPr txBox="1">
            <a:spLocks noChangeArrowheads="1"/>
          </p:cNvSpPr>
          <p:nvPr/>
        </p:nvSpPr>
        <p:spPr bwMode="auto">
          <a:xfrm>
            <a:off x="1371600" y="533400"/>
            <a:ext cx="69342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n-US" sz="4800" b="1" dirty="0" err="1" smtClean="0">
                <a:solidFill>
                  <a:schemeClr val="bg1"/>
                </a:solidFill>
                <a:cs typeface="Arial" charset="0"/>
              </a:rPr>
              <a:t>Huile</a:t>
            </a:r>
            <a:r>
              <a:rPr lang="en-US" sz="4800" b="1" dirty="0" smtClean="0">
                <a:solidFill>
                  <a:schemeClr val="bg1"/>
                </a:solidFill>
                <a:cs typeface="Arial" charset="0"/>
              </a:rPr>
              <a:t> et </a:t>
            </a:r>
            <a:r>
              <a:rPr lang="en-US" sz="4800" b="1" dirty="0" err="1" smtClean="0">
                <a:solidFill>
                  <a:schemeClr val="bg1"/>
                </a:solidFill>
                <a:cs typeface="Arial" charset="0"/>
              </a:rPr>
              <a:t>vinaigre</a:t>
            </a:r>
            <a:endParaRPr lang="en-US" sz="4800" b="1" dirty="0" smtClean="0">
              <a:solidFill>
                <a:schemeClr val="bg1"/>
              </a:solidFill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54" name="Text Box 22"/>
          <p:cNvSpPr txBox="1">
            <a:spLocks noChangeArrowheads="1"/>
          </p:cNvSpPr>
          <p:nvPr/>
        </p:nvSpPr>
        <p:spPr bwMode="auto">
          <a:xfrm>
            <a:off x="1371600" y="533400"/>
            <a:ext cx="69342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n-US" sz="4800" b="1" dirty="0" err="1" smtClean="0">
                <a:solidFill>
                  <a:schemeClr val="bg1"/>
                </a:solidFill>
                <a:cs typeface="Arial" charset="0"/>
              </a:rPr>
              <a:t>Boulangerie</a:t>
            </a:r>
            <a:r>
              <a:rPr lang="en-US" sz="4800" b="1" dirty="0" smtClean="0">
                <a:solidFill>
                  <a:schemeClr val="bg1"/>
                </a:solidFill>
                <a:cs typeface="Arial" charset="0"/>
              </a:rPr>
              <a:t>-Patisserie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54" name="Text Box 22"/>
          <p:cNvSpPr txBox="1">
            <a:spLocks noChangeArrowheads="1"/>
          </p:cNvSpPr>
          <p:nvPr/>
        </p:nvSpPr>
        <p:spPr bwMode="auto">
          <a:xfrm>
            <a:off x="1371600" y="533400"/>
            <a:ext cx="69342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n-US" sz="4800" b="1" dirty="0" err="1" smtClean="0">
                <a:solidFill>
                  <a:schemeClr val="bg1"/>
                </a:solidFill>
                <a:cs typeface="Arial" charset="0"/>
              </a:rPr>
              <a:t>Crémerie</a:t>
            </a:r>
            <a:endParaRPr lang="en-US" sz="4800" b="1" dirty="0" smtClean="0">
              <a:solidFill>
                <a:schemeClr val="bg1"/>
              </a:solidFill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221" name="Picture 13" descr="FR01-02"/>
          <p:cNvPicPr>
            <a:picLocks noGrp="1" noChangeAspect="1" noChangeArrowheads="1"/>
          </p:cNvPicPr>
          <p:nvPr>
            <p:ph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28800" y="1384300"/>
            <a:ext cx="5562600" cy="3721100"/>
          </a:xfrm>
          <a:noFill/>
          <a:ln>
            <a:miter lim="800000"/>
            <a:headEnd/>
            <a:tailEnd/>
          </a:ln>
        </p:spPr>
      </p:pic>
      <p:sp>
        <p:nvSpPr>
          <p:cNvPr id="94223" name="Text Box 15"/>
          <p:cNvSpPr txBox="1">
            <a:spLocks noChangeArrowheads="1"/>
          </p:cNvSpPr>
          <p:nvPr/>
        </p:nvSpPr>
        <p:spPr bwMode="auto">
          <a:xfrm>
            <a:off x="2308225" y="1720850"/>
            <a:ext cx="150177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600" b="1">
                <a:cs typeface="Arial" charset="0"/>
              </a:rPr>
              <a:t>de la crème</a:t>
            </a:r>
            <a:endParaRPr lang="en-US" sz="1600" b="1"/>
          </a:p>
        </p:txBody>
      </p:sp>
      <p:sp>
        <p:nvSpPr>
          <p:cNvPr id="94224" name="Text Box 16"/>
          <p:cNvSpPr txBox="1">
            <a:spLocks noChangeArrowheads="1"/>
          </p:cNvSpPr>
          <p:nvPr/>
        </p:nvSpPr>
        <p:spPr bwMode="auto">
          <a:xfrm>
            <a:off x="4833938" y="1587500"/>
            <a:ext cx="928687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600" b="1" dirty="0">
                <a:cs typeface="Arial" charset="0"/>
              </a:rPr>
              <a:t>du </a:t>
            </a:r>
            <a:r>
              <a:rPr lang="en-US" sz="1600" b="1" dirty="0" err="1">
                <a:cs typeface="Arial" charset="0"/>
              </a:rPr>
              <a:t>lait</a:t>
            </a:r>
            <a:endParaRPr lang="en-US" sz="1600" b="1" dirty="0"/>
          </a:p>
        </p:txBody>
      </p:sp>
      <p:sp>
        <p:nvSpPr>
          <p:cNvPr id="94225" name="Text Box 17"/>
          <p:cNvSpPr txBox="1">
            <a:spLocks noChangeArrowheads="1"/>
          </p:cNvSpPr>
          <p:nvPr/>
        </p:nvSpPr>
        <p:spPr bwMode="auto">
          <a:xfrm>
            <a:off x="5576888" y="1830388"/>
            <a:ext cx="11430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600" b="1">
                <a:cs typeface="Arial" charset="0"/>
              </a:rPr>
              <a:t>un œuf</a:t>
            </a:r>
            <a:endParaRPr lang="en-US" sz="1600" b="1"/>
          </a:p>
        </p:txBody>
      </p:sp>
      <p:sp>
        <p:nvSpPr>
          <p:cNvPr id="94226" name="Text Box 18"/>
          <p:cNvSpPr txBox="1">
            <a:spLocks noChangeArrowheads="1"/>
          </p:cNvSpPr>
          <p:nvPr/>
        </p:nvSpPr>
        <p:spPr bwMode="auto">
          <a:xfrm>
            <a:off x="5308600" y="4457700"/>
            <a:ext cx="13716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600" b="1">
                <a:cs typeface="Arial" charset="0"/>
              </a:rPr>
              <a:t>du fromage</a:t>
            </a:r>
            <a:endParaRPr lang="en-US" sz="1600" b="1"/>
          </a:p>
        </p:txBody>
      </p:sp>
      <p:sp>
        <p:nvSpPr>
          <p:cNvPr id="94227" name="Text Box 19"/>
          <p:cNvSpPr txBox="1">
            <a:spLocks noChangeArrowheads="1"/>
          </p:cNvSpPr>
          <p:nvPr/>
        </p:nvSpPr>
        <p:spPr bwMode="auto">
          <a:xfrm>
            <a:off x="3810000" y="3670300"/>
            <a:ext cx="13716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600" b="1">
                <a:cs typeface="Arial" charset="0"/>
              </a:rPr>
              <a:t>du beurre</a:t>
            </a:r>
            <a:endParaRPr lang="en-US" sz="1600" b="1"/>
          </a:p>
        </p:txBody>
      </p:sp>
      <p:sp>
        <p:nvSpPr>
          <p:cNvPr id="94228" name="Text Box 20"/>
          <p:cNvSpPr txBox="1">
            <a:spLocks noChangeArrowheads="1"/>
          </p:cNvSpPr>
          <p:nvPr/>
        </p:nvSpPr>
        <p:spPr bwMode="auto">
          <a:xfrm>
            <a:off x="2747963" y="4422775"/>
            <a:ext cx="13716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600" b="1">
                <a:cs typeface="Arial" charset="0"/>
              </a:rPr>
              <a:t>un yaourt</a:t>
            </a:r>
            <a:endParaRPr lang="en-US" sz="1600" b="1"/>
          </a:p>
        </p:txBody>
      </p:sp>
      <p:pic>
        <p:nvPicPr>
          <p:cNvPr id="94236" name="Picture 28" descr="audio-small">
            <a:hlinkClick r:id="" action="ppaction://noaction">
              <a:snd r:embed="rId3" name="08.WAV"/>
            </a:hlinkClick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90688" y="561975"/>
            <a:ext cx="228600" cy="215900"/>
          </a:xfrm>
          <a:prstGeom prst="rect">
            <a:avLst/>
          </a:prstGeom>
          <a:noFill/>
        </p:spPr>
      </p:pic>
      <p:sp>
        <p:nvSpPr>
          <p:cNvPr id="94243" name="Line 35"/>
          <p:cNvSpPr>
            <a:spLocks noChangeShapeType="1"/>
          </p:cNvSpPr>
          <p:nvPr/>
        </p:nvSpPr>
        <p:spPr bwMode="auto">
          <a:xfrm flipV="1">
            <a:off x="2743200" y="4233863"/>
            <a:ext cx="185738" cy="26193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94245" name="Line 37"/>
          <p:cNvSpPr>
            <a:spLocks noChangeShapeType="1"/>
          </p:cNvSpPr>
          <p:nvPr/>
        </p:nvSpPr>
        <p:spPr bwMode="auto">
          <a:xfrm flipH="1">
            <a:off x="4743450" y="3981450"/>
            <a:ext cx="152400" cy="1524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94246" name="Line 38"/>
          <p:cNvSpPr>
            <a:spLocks noChangeShapeType="1"/>
          </p:cNvSpPr>
          <p:nvPr/>
        </p:nvSpPr>
        <p:spPr bwMode="auto">
          <a:xfrm flipH="1" flipV="1">
            <a:off x="6072188" y="4119563"/>
            <a:ext cx="457200" cy="3810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94247" name="Text Box 39"/>
          <p:cNvSpPr txBox="1">
            <a:spLocks noChangeArrowheads="1"/>
          </p:cNvSpPr>
          <p:nvPr/>
        </p:nvSpPr>
        <p:spPr bwMode="auto">
          <a:xfrm>
            <a:off x="1905000" y="4572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b="1">
                <a:solidFill>
                  <a:schemeClr val="bg1"/>
                </a:solidFill>
              </a:rPr>
              <a:t>À la crémerie</a:t>
            </a:r>
          </a:p>
        </p:txBody>
      </p:sp>
      <p:pic>
        <p:nvPicPr>
          <p:cNvPr id="94237" name="Picture 29" descr="audio-small">
            <a:hlinkClick r:id="" action="ppaction://noaction">
              <a:snd r:embed="rId5" name="09.WAV"/>
            </a:hlinkClick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05113" y="2024063"/>
            <a:ext cx="228600" cy="215900"/>
          </a:xfrm>
          <a:prstGeom prst="rect">
            <a:avLst/>
          </a:prstGeom>
          <a:noFill/>
        </p:spPr>
      </p:pic>
      <p:pic>
        <p:nvPicPr>
          <p:cNvPr id="94238" name="Picture 30" descr="audio-small">
            <a:hlinkClick r:id="" action="ppaction://noaction">
              <a:snd r:embed="rId6" name="10.WAV"/>
            </a:hlinkClick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8200" y="1662113"/>
            <a:ext cx="228600" cy="215900"/>
          </a:xfrm>
          <a:prstGeom prst="rect">
            <a:avLst/>
          </a:prstGeom>
          <a:noFill/>
        </p:spPr>
      </p:pic>
      <p:pic>
        <p:nvPicPr>
          <p:cNvPr id="94239" name="Picture 31" descr="audio-small">
            <a:hlinkClick r:id="" action="ppaction://noaction">
              <a:snd r:embed="rId7" name="11.WAV"/>
            </a:hlinkClick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10200" y="1895475"/>
            <a:ext cx="228600" cy="215900"/>
          </a:xfrm>
          <a:prstGeom prst="rect">
            <a:avLst/>
          </a:prstGeom>
          <a:noFill/>
        </p:spPr>
      </p:pic>
      <p:pic>
        <p:nvPicPr>
          <p:cNvPr id="94240" name="Picture 32" descr="audio-small">
            <a:hlinkClick r:id="" action="ppaction://noaction">
              <a:snd r:embed="rId8" name="14.WAV"/>
            </a:hlinkClick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38913" y="4529138"/>
            <a:ext cx="228600" cy="215900"/>
          </a:xfrm>
          <a:prstGeom prst="rect">
            <a:avLst/>
          </a:prstGeom>
          <a:noFill/>
        </p:spPr>
      </p:pic>
      <p:pic>
        <p:nvPicPr>
          <p:cNvPr id="94241" name="Picture 33" descr="audio-small">
            <a:hlinkClick r:id="" action="ppaction://noaction">
              <a:snd r:embed="rId9" name="13.WAV"/>
            </a:hlinkClick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81563" y="3748088"/>
            <a:ext cx="228600" cy="215900"/>
          </a:xfrm>
          <a:prstGeom prst="rect">
            <a:avLst/>
          </a:prstGeom>
          <a:noFill/>
        </p:spPr>
      </p:pic>
      <p:pic>
        <p:nvPicPr>
          <p:cNvPr id="94242" name="Picture 34" descr="audio-small">
            <a:hlinkClick r:id="" action="ppaction://noaction">
              <a:snd r:embed="rId10" name="12.WAV"/>
            </a:hlinkClick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90800" y="4494213"/>
            <a:ext cx="228600" cy="2159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4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4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500"/>
                                        <p:tgtEl>
                                          <p:spTgt spid="94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4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4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94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223" grpId="0"/>
      <p:bldP spid="94224" grpId="0"/>
      <p:bldP spid="94225" grpId="0"/>
      <p:bldP spid="94226" grpId="0"/>
      <p:bldP spid="94227" grpId="0"/>
      <p:bldP spid="94228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54" name="Text Box 22"/>
          <p:cNvSpPr txBox="1">
            <a:spLocks noChangeArrowheads="1"/>
          </p:cNvSpPr>
          <p:nvPr/>
        </p:nvSpPr>
        <p:spPr bwMode="auto">
          <a:xfrm>
            <a:off x="1371600" y="533400"/>
            <a:ext cx="69342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n-US" sz="4800" b="1" dirty="0" err="1" smtClean="0">
                <a:solidFill>
                  <a:schemeClr val="bg1"/>
                </a:solidFill>
                <a:cs typeface="Arial" charset="0"/>
              </a:rPr>
              <a:t>Boucherie</a:t>
            </a:r>
            <a:endParaRPr lang="en-US" sz="4800" b="1" dirty="0" smtClean="0">
              <a:solidFill>
                <a:schemeClr val="bg1"/>
              </a:solidFill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54" name="Text Box 22"/>
          <p:cNvSpPr txBox="1">
            <a:spLocks noChangeArrowheads="1"/>
          </p:cNvSpPr>
          <p:nvPr/>
        </p:nvSpPr>
        <p:spPr bwMode="auto">
          <a:xfrm>
            <a:off x="1371600" y="533400"/>
            <a:ext cx="69342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n-US" sz="4800" b="1" dirty="0" err="1" smtClean="0">
                <a:solidFill>
                  <a:schemeClr val="bg1"/>
                </a:solidFill>
                <a:cs typeface="Arial" charset="0"/>
              </a:rPr>
              <a:t>Poissonerie</a:t>
            </a:r>
            <a:endParaRPr lang="en-US" sz="4800" b="1" dirty="0" smtClean="0">
              <a:solidFill>
                <a:schemeClr val="bg1"/>
              </a:solidFill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54" name="Text Box 22"/>
          <p:cNvSpPr txBox="1">
            <a:spLocks noChangeArrowheads="1"/>
          </p:cNvSpPr>
          <p:nvPr/>
        </p:nvSpPr>
        <p:spPr bwMode="auto">
          <a:xfrm>
            <a:off x="1371600" y="533400"/>
            <a:ext cx="69342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n-US" sz="4800" b="1" dirty="0" smtClean="0">
                <a:solidFill>
                  <a:schemeClr val="bg1"/>
                </a:solidFill>
                <a:cs typeface="Arial" charset="0"/>
              </a:rPr>
              <a:t>Charcuterie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54" name="Text Box 22"/>
          <p:cNvSpPr txBox="1">
            <a:spLocks noChangeArrowheads="1"/>
          </p:cNvSpPr>
          <p:nvPr/>
        </p:nvSpPr>
        <p:spPr bwMode="auto">
          <a:xfrm>
            <a:off x="1371600" y="533400"/>
            <a:ext cx="69342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n-US" sz="4800" b="1" dirty="0" err="1" smtClean="0">
                <a:solidFill>
                  <a:schemeClr val="bg1"/>
                </a:solidFill>
                <a:cs typeface="Arial" charset="0"/>
              </a:rPr>
              <a:t>Epicerie</a:t>
            </a:r>
            <a:endParaRPr lang="en-US" sz="4800" b="1" dirty="0" smtClean="0">
              <a:solidFill>
                <a:schemeClr val="bg1"/>
              </a:solidFill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54" name="Text Box 22"/>
          <p:cNvSpPr txBox="1">
            <a:spLocks noChangeArrowheads="1"/>
          </p:cNvSpPr>
          <p:nvPr/>
        </p:nvSpPr>
        <p:spPr bwMode="auto">
          <a:xfrm>
            <a:off x="1371600" y="533400"/>
            <a:ext cx="69342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n-US" sz="4800" b="1" dirty="0" smtClean="0">
                <a:solidFill>
                  <a:schemeClr val="bg1"/>
                </a:solidFill>
                <a:cs typeface="Arial" charset="0"/>
              </a:rPr>
              <a:t>Marché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267" name="Picture 11" descr="FR01-03"/>
          <p:cNvPicPr>
            <a:picLocks noGrp="1" noChangeAspect="1" noChangeArrowheads="1"/>
          </p:cNvPicPr>
          <p:nvPr>
            <p:ph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52625" y="1423988"/>
            <a:ext cx="5257800" cy="3681412"/>
          </a:xfrm>
          <a:noFill/>
          <a:ln>
            <a:miter lim="800000"/>
            <a:headEnd/>
            <a:tailEnd/>
          </a:ln>
        </p:spPr>
      </p:pic>
      <p:sp>
        <p:nvSpPr>
          <p:cNvPr id="96269" name="Text Box 13"/>
          <p:cNvSpPr txBox="1">
            <a:spLocks noChangeArrowheads="1"/>
          </p:cNvSpPr>
          <p:nvPr/>
        </p:nvSpPr>
        <p:spPr bwMode="auto">
          <a:xfrm>
            <a:off x="2171700" y="2571750"/>
            <a:ext cx="11430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600" b="1">
                <a:cs typeface="Arial" charset="0"/>
              </a:rPr>
              <a:t>du porc</a:t>
            </a:r>
            <a:endParaRPr lang="en-US" sz="1600" b="1"/>
          </a:p>
        </p:txBody>
      </p:sp>
      <p:sp>
        <p:nvSpPr>
          <p:cNvPr id="96274" name="Text Box 18"/>
          <p:cNvSpPr txBox="1">
            <a:spLocks noChangeArrowheads="1"/>
          </p:cNvSpPr>
          <p:nvPr/>
        </p:nvSpPr>
        <p:spPr bwMode="auto">
          <a:xfrm>
            <a:off x="4252913" y="1995488"/>
            <a:ext cx="11430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600" b="1">
                <a:cs typeface="Arial" charset="0"/>
              </a:rPr>
              <a:t>un poulet</a:t>
            </a:r>
            <a:endParaRPr lang="en-US" sz="1600" b="1"/>
          </a:p>
        </p:txBody>
      </p:sp>
      <p:sp>
        <p:nvSpPr>
          <p:cNvPr id="96275" name="Text Box 19"/>
          <p:cNvSpPr txBox="1">
            <a:spLocks noChangeArrowheads="1"/>
          </p:cNvSpPr>
          <p:nvPr/>
        </p:nvSpPr>
        <p:spPr bwMode="auto">
          <a:xfrm>
            <a:off x="3948113" y="3435350"/>
            <a:ext cx="11430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600" b="1">
                <a:cs typeface="Arial" charset="0"/>
              </a:rPr>
              <a:t>du bœuf</a:t>
            </a:r>
            <a:endParaRPr lang="en-US" sz="1600" b="1"/>
          </a:p>
        </p:txBody>
      </p:sp>
      <p:sp>
        <p:nvSpPr>
          <p:cNvPr id="96276" name="Text Box 20"/>
          <p:cNvSpPr txBox="1">
            <a:spLocks noChangeArrowheads="1"/>
          </p:cNvSpPr>
          <p:nvPr/>
        </p:nvSpPr>
        <p:spPr bwMode="auto">
          <a:xfrm>
            <a:off x="5672138" y="3852863"/>
            <a:ext cx="1576387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sz="1600" b="1">
                <a:cs typeface="Arial" charset="0"/>
              </a:rPr>
              <a:t>de l’agneau</a:t>
            </a:r>
            <a:endParaRPr lang="en-US" sz="1600" b="1"/>
          </a:p>
        </p:txBody>
      </p:sp>
      <p:sp>
        <p:nvSpPr>
          <p:cNvPr id="96277" name="Text Box 21"/>
          <p:cNvSpPr txBox="1">
            <a:spLocks noChangeArrowheads="1"/>
          </p:cNvSpPr>
          <p:nvPr/>
        </p:nvSpPr>
        <p:spPr bwMode="auto">
          <a:xfrm>
            <a:off x="5695950" y="2338388"/>
            <a:ext cx="14668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600" b="1">
                <a:cs typeface="Arial" charset="0"/>
              </a:rPr>
              <a:t>de la viande</a:t>
            </a:r>
            <a:endParaRPr lang="en-US" sz="1600" b="1"/>
          </a:p>
        </p:txBody>
      </p:sp>
      <p:pic>
        <p:nvPicPr>
          <p:cNvPr id="96289" name="Picture 33" descr="audio-small">
            <a:hlinkClick r:id="" action="ppaction://noaction">
              <a:snd r:embed="rId3" name="15.WAV"/>
            </a:hlinkClick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85925" y="561975"/>
            <a:ext cx="228600" cy="215900"/>
          </a:xfrm>
          <a:prstGeom prst="rect">
            <a:avLst/>
          </a:prstGeom>
          <a:noFill/>
        </p:spPr>
      </p:pic>
      <p:sp>
        <p:nvSpPr>
          <p:cNvPr id="96296" name="Text Box 40"/>
          <p:cNvSpPr txBox="1">
            <a:spLocks noChangeArrowheads="1"/>
          </p:cNvSpPr>
          <p:nvPr/>
        </p:nvSpPr>
        <p:spPr bwMode="auto">
          <a:xfrm>
            <a:off x="1905000" y="457200"/>
            <a:ext cx="2362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b="1">
                <a:solidFill>
                  <a:schemeClr val="bg1"/>
                </a:solidFill>
              </a:rPr>
              <a:t>À la boucherie</a:t>
            </a:r>
          </a:p>
        </p:txBody>
      </p:sp>
      <p:pic>
        <p:nvPicPr>
          <p:cNvPr id="96290" name="Picture 34" descr="audio-small">
            <a:hlinkClick r:id="" action="ppaction://noaction">
              <a:snd r:embed="rId5" name="17.WAV"/>
            </a:hlinkClick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00338" y="2852738"/>
            <a:ext cx="228600" cy="215900"/>
          </a:xfrm>
          <a:prstGeom prst="rect">
            <a:avLst/>
          </a:prstGeom>
          <a:noFill/>
        </p:spPr>
      </p:pic>
      <p:pic>
        <p:nvPicPr>
          <p:cNvPr id="96291" name="Picture 35" descr="audio-small">
            <a:hlinkClick r:id="" action="ppaction://noaction">
              <a:snd r:embed="rId6" name="18.WAV"/>
            </a:hlinkClick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76663" y="3519488"/>
            <a:ext cx="228600" cy="215900"/>
          </a:xfrm>
          <a:prstGeom prst="rect">
            <a:avLst/>
          </a:prstGeom>
          <a:noFill/>
        </p:spPr>
      </p:pic>
      <p:pic>
        <p:nvPicPr>
          <p:cNvPr id="96292" name="Picture 36" descr="audio-small">
            <a:hlinkClick r:id="" action="ppaction://noaction">
              <a:snd r:embed="rId7" name="16.WAV"/>
            </a:hlinkClick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86225" y="2060575"/>
            <a:ext cx="228600" cy="215900"/>
          </a:xfrm>
          <a:prstGeom prst="rect">
            <a:avLst/>
          </a:prstGeom>
          <a:noFill/>
        </p:spPr>
      </p:pic>
      <p:pic>
        <p:nvPicPr>
          <p:cNvPr id="96293" name="Picture 37" descr="audio-small">
            <a:hlinkClick r:id="" action="ppaction://noaction">
              <a:snd r:embed="rId8" name="20.WAV"/>
            </a:hlinkClick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34113" y="2657475"/>
            <a:ext cx="228600" cy="215900"/>
          </a:xfrm>
          <a:prstGeom prst="rect">
            <a:avLst/>
          </a:prstGeom>
          <a:noFill/>
        </p:spPr>
      </p:pic>
      <p:pic>
        <p:nvPicPr>
          <p:cNvPr id="96294" name="Picture 38" descr="audio-small">
            <a:hlinkClick r:id="" action="ppaction://noaction">
              <a:snd r:embed="rId9" name="19.WAV"/>
            </a:hlinkClick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29313" y="4146550"/>
            <a:ext cx="228600" cy="2159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6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6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6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6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6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269" grpId="0"/>
      <p:bldP spid="96274" grpId="0"/>
      <p:bldP spid="96275" grpId="0"/>
      <p:bldP spid="96276" grpId="0"/>
      <p:bldP spid="9627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314" name="Picture 10" descr="FR01-04"/>
          <p:cNvPicPr>
            <a:picLocks noGrp="1" noChangeAspect="1" noChangeArrowheads="1"/>
          </p:cNvPicPr>
          <p:nvPr>
            <p:ph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7400" y="1530350"/>
            <a:ext cx="5067300" cy="3498850"/>
          </a:xfrm>
          <a:noFill/>
          <a:ln>
            <a:miter lim="800000"/>
            <a:headEnd/>
            <a:tailEnd/>
          </a:ln>
        </p:spPr>
      </p:pic>
      <p:sp>
        <p:nvSpPr>
          <p:cNvPr id="98316" name="Text Box 12"/>
          <p:cNvSpPr txBox="1">
            <a:spLocks noChangeArrowheads="1"/>
          </p:cNvSpPr>
          <p:nvPr/>
        </p:nvSpPr>
        <p:spPr bwMode="auto">
          <a:xfrm>
            <a:off x="4062413" y="2000250"/>
            <a:ext cx="14859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600" b="1">
                <a:cs typeface="Arial" charset="0"/>
              </a:rPr>
              <a:t>une crevette</a:t>
            </a:r>
            <a:endParaRPr lang="en-US" sz="1600" b="1"/>
          </a:p>
        </p:txBody>
      </p:sp>
      <p:sp>
        <p:nvSpPr>
          <p:cNvPr id="98317" name="Text Box 13"/>
          <p:cNvSpPr txBox="1">
            <a:spLocks noChangeArrowheads="1"/>
          </p:cNvSpPr>
          <p:nvPr/>
        </p:nvSpPr>
        <p:spPr bwMode="auto">
          <a:xfrm>
            <a:off x="3962400" y="2425700"/>
            <a:ext cx="10668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600" b="1">
                <a:cs typeface="Arial" charset="0"/>
              </a:rPr>
              <a:t>un crabe</a:t>
            </a:r>
            <a:endParaRPr lang="en-US" sz="1600" b="1"/>
          </a:p>
        </p:txBody>
      </p:sp>
      <p:sp>
        <p:nvSpPr>
          <p:cNvPr id="98318" name="Text Box 14"/>
          <p:cNvSpPr txBox="1">
            <a:spLocks noChangeArrowheads="1"/>
          </p:cNvSpPr>
          <p:nvPr/>
        </p:nvSpPr>
        <p:spPr bwMode="auto">
          <a:xfrm>
            <a:off x="4457700" y="4419600"/>
            <a:ext cx="14859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600" b="1">
                <a:cs typeface="Arial" charset="0"/>
              </a:rPr>
              <a:t>un poisson</a:t>
            </a:r>
            <a:endParaRPr lang="en-US" sz="1600" b="1"/>
          </a:p>
        </p:txBody>
      </p:sp>
      <p:pic>
        <p:nvPicPr>
          <p:cNvPr id="98324" name="Picture 20" descr="audio-small">
            <a:hlinkClick r:id="" action="ppaction://noaction">
              <a:snd r:embed="rId3" name="21.WAV"/>
            </a:hlinkClick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85925" y="566738"/>
            <a:ext cx="228600" cy="215900"/>
          </a:xfrm>
          <a:prstGeom prst="rect">
            <a:avLst/>
          </a:prstGeom>
          <a:noFill/>
        </p:spPr>
      </p:pic>
      <p:pic>
        <p:nvPicPr>
          <p:cNvPr id="98325" name="Picture 21" descr="audio-small">
            <a:hlinkClick r:id="" action="ppaction://noaction">
              <a:snd r:embed="rId5" name="22.WAV"/>
            </a:hlinkClick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57625" y="2073275"/>
            <a:ext cx="228600" cy="215900"/>
          </a:xfrm>
          <a:prstGeom prst="rect">
            <a:avLst/>
          </a:prstGeom>
          <a:noFill/>
        </p:spPr>
      </p:pic>
      <p:pic>
        <p:nvPicPr>
          <p:cNvPr id="98326" name="Picture 22" descr="audio-small">
            <a:hlinkClick r:id="" action="ppaction://noaction">
              <a:snd r:embed="rId6" name="23.WAV"/>
            </a:hlinkClick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53000" y="2501900"/>
            <a:ext cx="228600" cy="215900"/>
          </a:xfrm>
          <a:prstGeom prst="rect">
            <a:avLst/>
          </a:prstGeom>
          <a:noFill/>
        </p:spPr>
      </p:pic>
      <p:pic>
        <p:nvPicPr>
          <p:cNvPr id="98327" name="Picture 23" descr="audio-small">
            <a:hlinkClick r:id="" action="ppaction://noaction">
              <a:snd r:embed="rId7" name="24.WAV"/>
            </a:hlinkClick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91013" y="4486275"/>
            <a:ext cx="228600" cy="215900"/>
          </a:xfrm>
          <a:prstGeom prst="rect">
            <a:avLst/>
          </a:prstGeom>
          <a:noFill/>
        </p:spPr>
      </p:pic>
      <p:sp>
        <p:nvSpPr>
          <p:cNvPr id="98329" name="Text Box 25"/>
          <p:cNvSpPr txBox="1">
            <a:spLocks noChangeArrowheads="1"/>
          </p:cNvSpPr>
          <p:nvPr/>
        </p:nvSpPr>
        <p:spPr bwMode="auto">
          <a:xfrm>
            <a:off x="1905000" y="457200"/>
            <a:ext cx="2819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b="1">
                <a:solidFill>
                  <a:schemeClr val="bg1"/>
                </a:solidFill>
              </a:rPr>
              <a:t>À la poissonnerie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8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8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8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8316" grpId="0"/>
      <p:bldP spid="98317" grpId="0"/>
      <p:bldP spid="9831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336" name="Picture 8" descr="FR01-05"/>
          <p:cNvPicPr>
            <a:picLocks noGrp="1" noChangeAspect="1" noChangeArrowheads="1"/>
          </p:cNvPicPr>
          <p:nvPr>
            <p:ph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81200" y="1487488"/>
            <a:ext cx="5194300" cy="3617912"/>
          </a:xfrm>
          <a:noFill/>
          <a:ln>
            <a:miter lim="800000"/>
            <a:headEnd/>
            <a:tailEnd/>
          </a:ln>
        </p:spPr>
      </p:pic>
      <p:sp>
        <p:nvSpPr>
          <p:cNvPr id="99338" name="Text Box 10"/>
          <p:cNvSpPr txBox="1">
            <a:spLocks noChangeArrowheads="1"/>
          </p:cNvSpPr>
          <p:nvPr/>
        </p:nvSpPr>
        <p:spPr bwMode="auto">
          <a:xfrm>
            <a:off x="4071938" y="1779588"/>
            <a:ext cx="14859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600" b="1">
                <a:cs typeface="Arial" charset="0"/>
              </a:rPr>
              <a:t>du saucisson</a:t>
            </a:r>
            <a:endParaRPr lang="en-US" sz="1600" b="1"/>
          </a:p>
        </p:txBody>
      </p:sp>
      <p:sp>
        <p:nvSpPr>
          <p:cNvPr id="99339" name="Text Box 11"/>
          <p:cNvSpPr txBox="1">
            <a:spLocks noChangeArrowheads="1"/>
          </p:cNvSpPr>
          <p:nvPr/>
        </p:nvSpPr>
        <p:spPr bwMode="auto">
          <a:xfrm>
            <a:off x="5319713" y="4222750"/>
            <a:ext cx="14859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600" b="1">
                <a:cs typeface="Arial" charset="0"/>
              </a:rPr>
              <a:t>du jambon</a:t>
            </a:r>
            <a:endParaRPr lang="en-US" sz="1600" b="1"/>
          </a:p>
        </p:txBody>
      </p:sp>
      <p:pic>
        <p:nvPicPr>
          <p:cNvPr id="99341" name="Picture 13" descr="audio-small">
            <a:hlinkClick r:id="" action="ppaction://noaction">
              <a:snd r:embed="rId3" name="25.WAV"/>
            </a:hlinkClick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90688" y="561975"/>
            <a:ext cx="228600" cy="215900"/>
          </a:xfrm>
          <a:prstGeom prst="rect">
            <a:avLst/>
          </a:prstGeom>
          <a:noFill/>
        </p:spPr>
      </p:pic>
      <p:sp>
        <p:nvSpPr>
          <p:cNvPr id="99345" name="Text Box 17"/>
          <p:cNvSpPr txBox="1">
            <a:spLocks noChangeArrowheads="1"/>
          </p:cNvSpPr>
          <p:nvPr/>
        </p:nvSpPr>
        <p:spPr bwMode="auto">
          <a:xfrm>
            <a:off x="1905000" y="457200"/>
            <a:ext cx="2819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b="1">
                <a:solidFill>
                  <a:schemeClr val="bg1"/>
                </a:solidFill>
              </a:rPr>
              <a:t>À la charcuterie</a:t>
            </a:r>
          </a:p>
        </p:txBody>
      </p:sp>
      <p:pic>
        <p:nvPicPr>
          <p:cNvPr id="99342" name="Picture 14" descr="audio-small">
            <a:hlinkClick r:id="" action="ppaction://noaction">
              <a:snd r:embed="rId5" name="26.WAV"/>
            </a:hlinkClick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86200" y="1852613"/>
            <a:ext cx="228600" cy="215900"/>
          </a:xfrm>
          <a:prstGeom prst="rect">
            <a:avLst/>
          </a:prstGeom>
          <a:noFill/>
        </p:spPr>
      </p:pic>
      <p:pic>
        <p:nvPicPr>
          <p:cNvPr id="99343" name="Picture 15" descr="audio-small">
            <a:hlinkClick r:id="" action="ppaction://noaction">
              <a:snd r:embed="rId6" name="27.WAV"/>
            </a:hlinkClick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43500" y="4291013"/>
            <a:ext cx="228600" cy="2159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9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9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338" grpId="0"/>
      <p:bldP spid="9933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359" name="Picture 7" descr="FR01-06"/>
          <p:cNvPicPr>
            <a:picLocks noGrp="1" noChangeAspect="1" noChangeArrowheads="1"/>
          </p:cNvPicPr>
          <p:nvPr>
            <p:ph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60563" y="1312863"/>
            <a:ext cx="5168900" cy="4021137"/>
          </a:xfrm>
          <a:noFill/>
          <a:ln>
            <a:miter lim="800000"/>
            <a:headEnd/>
            <a:tailEnd/>
          </a:ln>
        </p:spPr>
      </p:pic>
      <p:sp>
        <p:nvSpPr>
          <p:cNvPr id="100361" name="Text Box 9"/>
          <p:cNvSpPr txBox="1">
            <a:spLocks noChangeArrowheads="1"/>
          </p:cNvSpPr>
          <p:nvPr/>
        </p:nvSpPr>
        <p:spPr bwMode="auto">
          <a:xfrm>
            <a:off x="2667000" y="2559050"/>
            <a:ext cx="1157288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600" b="1">
                <a:cs typeface="Arial" charset="0"/>
              </a:rPr>
              <a:t>de l’huile</a:t>
            </a:r>
            <a:endParaRPr lang="en-US" sz="1600" b="1"/>
          </a:p>
        </p:txBody>
      </p:sp>
      <p:sp>
        <p:nvSpPr>
          <p:cNvPr id="100362" name="Text Box 10"/>
          <p:cNvSpPr txBox="1">
            <a:spLocks noChangeArrowheads="1"/>
          </p:cNvSpPr>
          <p:nvPr/>
        </p:nvSpPr>
        <p:spPr bwMode="auto">
          <a:xfrm>
            <a:off x="3581400" y="4341813"/>
            <a:ext cx="11430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600" b="1">
                <a:cs typeface="Arial" charset="0"/>
              </a:rPr>
              <a:t>du poivre</a:t>
            </a:r>
            <a:endParaRPr lang="en-US" sz="1600" b="1"/>
          </a:p>
        </p:txBody>
      </p:sp>
      <p:sp>
        <p:nvSpPr>
          <p:cNvPr id="100363" name="Text Box 11"/>
          <p:cNvSpPr txBox="1">
            <a:spLocks noChangeArrowheads="1"/>
          </p:cNvSpPr>
          <p:nvPr/>
        </p:nvSpPr>
        <p:spPr bwMode="auto">
          <a:xfrm>
            <a:off x="5243513" y="2603500"/>
            <a:ext cx="14859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600" b="1">
                <a:cs typeface="Arial" charset="0"/>
              </a:rPr>
              <a:t>du vinaigre</a:t>
            </a:r>
            <a:endParaRPr lang="en-US" sz="1600" b="1"/>
          </a:p>
        </p:txBody>
      </p:sp>
      <p:sp>
        <p:nvSpPr>
          <p:cNvPr id="100364" name="Text Box 12"/>
          <p:cNvSpPr txBox="1">
            <a:spLocks noChangeArrowheads="1"/>
          </p:cNvSpPr>
          <p:nvPr/>
        </p:nvSpPr>
        <p:spPr bwMode="auto">
          <a:xfrm>
            <a:off x="5133975" y="4130675"/>
            <a:ext cx="795338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600" b="1">
                <a:cs typeface="Arial" charset="0"/>
              </a:rPr>
              <a:t>du sel</a:t>
            </a:r>
            <a:endParaRPr lang="en-US" sz="1600" b="1"/>
          </a:p>
        </p:txBody>
      </p:sp>
      <p:pic>
        <p:nvPicPr>
          <p:cNvPr id="100366" name="Picture 14" descr="audio-small">
            <a:hlinkClick r:id="" action="ppaction://noaction">
              <a:snd r:embed="rId3" name="28.WAV"/>
            </a:hlinkClick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90688" y="547688"/>
            <a:ext cx="228600" cy="215900"/>
          </a:xfrm>
          <a:prstGeom prst="rect">
            <a:avLst/>
          </a:prstGeom>
          <a:noFill/>
        </p:spPr>
      </p:pic>
      <p:sp>
        <p:nvSpPr>
          <p:cNvPr id="100374" name="Text Box 22"/>
          <p:cNvSpPr txBox="1">
            <a:spLocks noChangeArrowheads="1"/>
          </p:cNvSpPr>
          <p:nvPr/>
        </p:nvSpPr>
        <p:spPr bwMode="auto">
          <a:xfrm>
            <a:off x="1905000" y="4572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b="1">
                <a:solidFill>
                  <a:schemeClr val="bg1"/>
                </a:solidFill>
              </a:rPr>
              <a:t>À l’épicerie</a:t>
            </a:r>
          </a:p>
        </p:txBody>
      </p:sp>
      <p:pic>
        <p:nvPicPr>
          <p:cNvPr id="100367" name="Picture 15" descr="audio-small">
            <a:hlinkClick r:id="" action="ppaction://noaction">
              <a:snd r:embed="rId5" name="29.WAV"/>
            </a:hlinkClick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90938" y="2620963"/>
            <a:ext cx="228600" cy="215900"/>
          </a:xfrm>
          <a:prstGeom prst="rect">
            <a:avLst/>
          </a:prstGeom>
          <a:noFill/>
        </p:spPr>
      </p:pic>
      <p:pic>
        <p:nvPicPr>
          <p:cNvPr id="100368" name="Picture 16" descr="audio-small">
            <a:hlinkClick r:id="" action="ppaction://noaction">
              <a:snd r:embed="rId6" name="30.WAV"/>
            </a:hlinkClick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76825" y="2678113"/>
            <a:ext cx="228600" cy="215900"/>
          </a:xfrm>
          <a:prstGeom prst="rect">
            <a:avLst/>
          </a:prstGeom>
          <a:noFill/>
        </p:spPr>
      </p:pic>
      <p:pic>
        <p:nvPicPr>
          <p:cNvPr id="100369" name="Picture 17" descr="audio-small">
            <a:hlinkClick r:id="" action="ppaction://noaction">
              <a:snd r:embed="rId7" name="32.WAV"/>
            </a:hlinkClick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67400" y="4216400"/>
            <a:ext cx="228600" cy="215900"/>
          </a:xfrm>
          <a:prstGeom prst="rect">
            <a:avLst/>
          </a:prstGeom>
          <a:noFill/>
        </p:spPr>
      </p:pic>
      <p:pic>
        <p:nvPicPr>
          <p:cNvPr id="100370" name="Picture 18" descr="audio-small">
            <a:hlinkClick r:id="" action="ppaction://noaction">
              <a:snd r:embed="rId8" name="31.WAV"/>
            </a:hlinkClick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06775" y="4395788"/>
            <a:ext cx="228600" cy="2159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0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0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0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0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361" grpId="0"/>
      <p:bldP spid="100362" grpId="0"/>
      <p:bldP spid="100363" grpId="0"/>
      <p:bldP spid="10036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54" name="Text Box 22"/>
          <p:cNvSpPr txBox="1">
            <a:spLocks noChangeArrowheads="1"/>
          </p:cNvSpPr>
          <p:nvPr/>
        </p:nvSpPr>
        <p:spPr bwMode="auto">
          <a:xfrm>
            <a:off x="1143000" y="1219200"/>
            <a:ext cx="6934200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  <a:cs typeface="Arial" charset="0"/>
              </a:rPr>
              <a:t>As you click through the following slides, continue to listen to each sound file.  Then practice your pronunciation and record yourself saying eac</a:t>
            </a:r>
            <a:r>
              <a:rPr lang="en-US" b="1" dirty="0" smtClean="0">
                <a:solidFill>
                  <a:schemeClr val="bg1"/>
                </a:solidFill>
                <a:cs typeface="Arial" charset="0"/>
              </a:rPr>
              <a:t>h phrase or sentence (including any speech bubbles).</a:t>
            </a:r>
          </a:p>
          <a:p>
            <a:endParaRPr lang="en-US" b="1" dirty="0" smtClean="0">
              <a:solidFill>
                <a:schemeClr val="bg1"/>
              </a:solidFill>
              <a:cs typeface="Arial" charset="0"/>
            </a:endParaRPr>
          </a:p>
          <a:p>
            <a:r>
              <a:rPr lang="en-US" b="1" dirty="0" smtClean="0">
                <a:solidFill>
                  <a:schemeClr val="bg1"/>
                </a:solidFill>
                <a:cs typeface="Arial" charset="0"/>
              </a:rPr>
              <a:t>Continue to save the file from time to time, but DO NOT start a new file.  Record everything onto one large file.</a:t>
            </a:r>
            <a:endParaRPr lang="en-US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385" name="Picture 9" descr="FR01-07"/>
          <p:cNvPicPr>
            <a:picLocks noGrp="1" noChangeAspect="1" noChangeArrowheads="1"/>
          </p:cNvPicPr>
          <p:nvPr>
            <p:ph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95700" y="1146175"/>
            <a:ext cx="4914900" cy="4016375"/>
          </a:xfrm>
          <a:noFill/>
          <a:ln>
            <a:miter lim="800000"/>
            <a:headEnd/>
            <a:tailEnd/>
          </a:ln>
        </p:spPr>
      </p:pic>
      <p:grpSp>
        <p:nvGrpSpPr>
          <p:cNvPr id="101389" name="Group 13"/>
          <p:cNvGrpSpPr>
            <a:grpSpLocks/>
          </p:cNvGrpSpPr>
          <p:nvPr/>
        </p:nvGrpSpPr>
        <p:grpSpPr bwMode="auto">
          <a:xfrm>
            <a:off x="3757613" y="4519613"/>
            <a:ext cx="801687" cy="336550"/>
            <a:chOff x="1959" y="2908"/>
            <a:chExt cx="505" cy="212"/>
          </a:xfrm>
        </p:grpSpPr>
        <p:sp>
          <p:nvSpPr>
            <p:cNvPr id="101388" name="AutoShape 12"/>
            <p:cNvSpPr>
              <a:spLocks noChangeArrowheads="1"/>
            </p:cNvSpPr>
            <p:nvPr/>
          </p:nvSpPr>
          <p:spPr bwMode="auto">
            <a:xfrm>
              <a:off x="1984" y="2944"/>
              <a:ext cx="480" cy="144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19050">
              <a:solidFill>
                <a:srgbClr val="F8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1387" name="Text Box 11"/>
            <p:cNvSpPr txBox="1">
              <a:spLocks noChangeArrowheads="1"/>
            </p:cNvSpPr>
            <p:nvPr/>
          </p:nvSpPr>
          <p:spPr bwMode="auto">
            <a:xfrm>
              <a:off x="1959" y="2908"/>
              <a:ext cx="116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endParaRPr lang="en-US" sz="1600" b="1"/>
            </a:p>
          </p:txBody>
        </p:sp>
      </p:grpSp>
      <p:sp>
        <p:nvSpPr>
          <p:cNvPr id="101390" name="Text Box 14"/>
          <p:cNvSpPr txBox="1">
            <a:spLocks noChangeArrowheads="1"/>
          </p:cNvSpPr>
          <p:nvPr/>
        </p:nvSpPr>
        <p:spPr bwMode="auto">
          <a:xfrm>
            <a:off x="742950" y="2508250"/>
            <a:ext cx="270668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000" b="1">
                <a:solidFill>
                  <a:schemeClr val="bg1"/>
                </a:solidFill>
              </a:rPr>
              <a:t>Paul fait les courses.</a:t>
            </a:r>
          </a:p>
        </p:txBody>
      </p:sp>
      <p:sp>
        <p:nvSpPr>
          <p:cNvPr id="101391" name="Text Box 15"/>
          <p:cNvSpPr txBox="1">
            <a:spLocks noChangeArrowheads="1"/>
          </p:cNvSpPr>
          <p:nvPr/>
        </p:nvSpPr>
        <p:spPr bwMode="auto">
          <a:xfrm>
            <a:off x="742950" y="2990850"/>
            <a:ext cx="27479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000" b="1">
                <a:solidFill>
                  <a:schemeClr val="bg1"/>
                </a:solidFill>
              </a:rPr>
              <a:t>Il va </a:t>
            </a:r>
            <a:r>
              <a:rPr lang="en-US" sz="2000" b="1">
                <a:solidFill>
                  <a:schemeClr val="bg1"/>
                </a:solidFill>
                <a:cs typeface="Arial" charset="0"/>
              </a:rPr>
              <a:t>à</a:t>
            </a:r>
            <a:r>
              <a:rPr lang="en-US" sz="2000" b="1">
                <a:solidFill>
                  <a:schemeClr val="bg1"/>
                </a:solidFill>
              </a:rPr>
              <a:t> la boulangerie.</a:t>
            </a:r>
          </a:p>
        </p:txBody>
      </p:sp>
      <p:sp>
        <p:nvSpPr>
          <p:cNvPr id="101392" name="Text Box 16"/>
          <p:cNvSpPr txBox="1">
            <a:spLocks noChangeArrowheads="1"/>
          </p:cNvSpPr>
          <p:nvPr/>
        </p:nvSpPr>
        <p:spPr bwMode="auto">
          <a:xfrm>
            <a:off x="730250" y="3463925"/>
            <a:ext cx="28622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000" b="1">
                <a:solidFill>
                  <a:schemeClr val="bg1"/>
                </a:solidFill>
              </a:rPr>
              <a:t>Il va </a:t>
            </a:r>
            <a:r>
              <a:rPr lang="en-US" sz="2000" b="1">
                <a:solidFill>
                  <a:schemeClr val="bg1"/>
                </a:solidFill>
                <a:cs typeface="Arial" charset="0"/>
              </a:rPr>
              <a:t>chercher du pain.</a:t>
            </a:r>
            <a:endParaRPr lang="en-US" sz="2000" b="1">
              <a:solidFill>
                <a:schemeClr val="bg1"/>
              </a:solidFill>
            </a:endParaRPr>
          </a:p>
        </p:txBody>
      </p:sp>
      <p:pic>
        <p:nvPicPr>
          <p:cNvPr id="101394" name="Picture 18" descr="audio-small">
            <a:hlinkClick r:id="" action="ppaction://noaction">
              <a:snd r:embed="rId3" name="34.WAV"/>
            </a:hlinkClick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3875" y="2613025"/>
            <a:ext cx="228600" cy="215900"/>
          </a:xfrm>
          <a:prstGeom prst="rect">
            <a:avLst/>
          </a:prstGeom>
          <a:noFill/>
        </p:spPr>
      </p:pic>
      <p:pic>
        <p:nvPicPr>
          <p:cNvPr id="101395" name="Picture 19" descr="audio-small">
            <a:hlinkClick r:id="" action="ppaction://noaction">
              <a:snd r:embed="rId5" name="35.WAV"/>
            </a:hlinkClick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8638" y="3079750"/>
            <a:ext cx="228600" cy="215900"/>
          </a:xfrm>
          <a:prstGeom prst="rect">
            <a:avLst/>
          </a:prstGeom>
          <a:noFill/>
        </p:spPr>
      </p:pic>
      <p:pic>
        <p:nvPicPr>
          <p:cNvPr id="101396" name="Picture 20" descr="audio-small">
            <a:hlinkClick r:id="" action="ppaction://noaction">
              <a:snd r:embed="rId6" name="36.WAV"/>
            </a:hlinkClick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0700" y="3546475"/>
            <a:ext cx="228600" cy="215900"/>
          </a:xfrm>
          <a:prstGeom prst="rect">
            <a:avLst/>
          </a:prstGeom>
          <a:noFill/>
        </p:spPr>
      </p:pic>
      <p:sp>
        <p:nvSpPr>
          <p:cNvPr id="101398" name="Rectangle 22"/>
          <p:cNvSpPr>
            <a:spLocks noChangeArrowheads="1"/>
          </p:cNvSpPr>
          <p:nvPr/>
        </p:nvSpPr>
        <p:spPr bwMode="auto">
          <a:xfrm>
            <a:off x="3810000" y="4540250"/>
            <a:ext cx="74453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400" b="1"/>
              <a:t>un sac</a:t>
            </a:r>
          </a:p>
        </p:txBody>
      </p:sp>
      <p:pic>
        <p:nvPicPr>
          <p:cNvPr id="101397" name="Picture 21" descr="audio-small">
            <a:hlinkClick r:id="" action="ppaction://noaction">
              <a:snd r:embed="rId7" name="33.WAV"/>
            </a:hlinkClick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19625" y="4579938"/>
            <a:ext cx="228600" cy="2159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1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101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01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1" dur="500"/>
                                        <p:tgtEl>
                                          <p:spTgt spid="101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01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0" dur="500"/>
                                        <p:tgtEl>
                                          <p:spTgt spid="101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01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390" grpId="0"/>
      <p:bldP spid="101391" grpId="0"/>
      <p:bldP spid="101392" grpId="0"/>
      <p:bldP spid="101398" grpId="0"/>
    </p:bld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3323</TotalTime>
  <Words>586</Words>
  <Application>Microsoft Office PowerPoint</Application>
  <PresentationFormat>On-screen Show (4:3)</PresentationFormat>
  <Paragraphs>113</Paragraphs>
  <Slides>34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35" baseType="lpstr">
      <vt:lpstr>Default Design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</vt:vector>
  </TitlesOfParts>
  <Company>Horizons Companies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Cherie Hatton</dc:creator>
  <cp:lastModifiedBy>DBerndt</cp:lastModifiedBy>
  <cp:revision>349</cp:revision>
  <dcterms:created xsi:type="dcterms:W3CDTF">2004-05-17T15:03:46Z</dcterms:created>
  <dcterms:modified xsi:type="dcterms:W3CDTF">2011-05-16T11:38:06Z</dcterms:modified>
</cp:coreProperties>
</file>